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29"/>
  </p:notesMasterIdLst>
  <p:handoutMasterIdLst>
    <p:handoutMasterId r:id="rId30"/>
  </p:handoutMasterIdLst>
  <p:sldIdLst>
    <p:sldId id="300" r:id="rId2"/>
    <p:sldId id="301" r:id="rId3"/>
    <p:sldId id="302" r:id="rId4"/>
    <p:sldId id="303" r:id="rId5"/>
    <p:sldId id="317" r:id="rId6"/>
    <p:sldId id="304" r:id="rId7"/>
    <p:sldId id="318" r:id="rId8"/>
    <p:sldId id="305" r:id="rId9"/>
    <p:sldId id="319" r:id="rId10"/>
    <p:sldId id="306" r:id="rId11"/>
    <p:sldId id="320" r:id="rId12"/>
    <p:sldId id="307" r:id="rId13"/>
    <p:sldId id="308" r:id="rId14"/>
    <p:sldId id="321" r:id="rId15"/>
    <p:sldId id="309" r:id="rId16"/>
    <p:sldId id="322" r:id="rId17"/>
    <p:sldId id="310" r:id="rId18"/>
    <p:sldId id="323" r:id="rId19"/>
    <p:sldId id="311" r:id="rId20"/>
    <p:sldId id="324" r:id="rId21"/>
    <p:sldId id="312" r:id="rId22"/>
    <p:sldId id="316" r:id="rId23"/>
    <p:sldId id="325" r:id="rId24"/>
    <p:sldId id="313" r:id="rId25"/>
    <p:sldId id="326" r:id="rId26"/>
    <p:sldId id="314" r:id="rId27"/>
    <p:sldId id="315" r:id="rId28"/>
  </p:sldIdLst>
  <p:sldSz cx="9144000" cy="6858000" type="screen4x3"/>
  <p:notesSz cx="6858000" cy="9144000"/>
  <p:custDataLst>
    <p:tags r:id="rId31"/>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3F3F3"/>
    <a:srgbClr val="FD6F7D"/>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4DA911-5A14-164B-8A76-7343DBECFF37}" v="152" dt="2025-12-03T08:59:43.8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12"/>
    <p:restoredTop sz="94694"/>
  </p:normalViewPr>
  <p:slideViewPr>
    <p:cSldViewPr snapToGrid="0">
      <p:cViewPr varScale="1">
        <p:scale>
          <a:sx n="117" d="100"/>
          <a:sy n="117" d="100"/>
        </p:scale>
        <p:origin x="984"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J Prebys" userId="2423660181_tp_box_2" providerId="OAuth2" clId="{7A5D5A21-A55B-52FD-95D2-896217ECBE7C}"/>
    <pc:docChg chg="custSel addSld modSld">
      <pc:chgData name="Eric J Prebys" userId="2423660181_tp_box_2" providerId="OAuth2" clId="{7A5D5A21-A55B-52FD-95D2-896217ECBE7C}" dt="2025-12-03T09:02:01.609" v="21398" actId="20577"/>
      <pc:docMkLst>
        <pc:docMk/>
      </pc:docMkLst>
      <pc:sldChg chg="addSp modSp mod">
        <pc:chgData name="Eric J Prebys" userId="2423660181_tp_box_2" providerId="OAuth2" clId="{7A5D5A21-A55B-52FD-95D2-896217ECBE7C}" dt="2025-12-03T04:32:36.734" v="4478" actId="121"/>
        <pc:sldMkLst>
          <pc:docMk/>
          <pc:sldMk cId="3000383504" sldId="304"/>
        </pc:sldMkLst>
        <pc:spChg chg="mod">
          <ac:chgData name="Eric J Prebys" userId="2423660181_tp_box_2" providerId="OAuth2" clId="{7A5D5A21-A55B-52FD-95D2-896217ECBE7C}" dt="2025-12-03T04:31:10.972" v="4411" actId="20577"/>
          <ac:spMkLst>
            <pc:docMk/>
            <pc:sldMk cId="3000383504" sldId="304"/>
            <ac:spMk id="2" creationId="{8D2CCE11-43F3-F959-FE43-3DBB47C55561}"/>
          </ac:spMkLst>
        </pc:spChg>
        <pc:spChg chg="mod">
          <ac:chgData name="Eric J Prebys" userId="2423660181_tp_box_2" providerId="OAuth2" clId="{7A5D5A21-A55B-52FD-95D2-896217ECBE7C}" dt="2025-12-03T03:46:47.596" v="937" actId="20577"/>
          <ac:spMkLst>
            <pc:docMk/>
            <pc:sldMk cId="3000383504" sldId="304"/>
            <ac:spMk id="3" creationId="{2D266600-F5FC-A0D0-9D00-F609D451474D}"/>
          </ac:spMkLst>
        </pc:spChg>
        <pc:spChg chg="add mod">
          <ac:chgData name="Eric J Prebys" userId="2423660181_tp_box_2" providerId="OAuth2" clId="{7A5D5A21-A55B-52FD-95D2-896217ECBE7C}" dt="2025-12-03T04:32:36.734" v="4478" actId="121"/>
          <ac:spMkLst>
            <pc:docMk/>
            <pc:sldMk cId="3000383504" sldId="304"/>
            <ac:spMk id="7" creationId="{09E3745F-2212-AE7C-9698-0E59C171FDC4}"/>
          </ac:spMkLst>
        </pc:spChg>
      </pc:sldChg>
      <pc:sldChg chg="modSp mod">
        <pc:chgData name="Eric J Prebys" userId="2423660181_tp_box_2" providerId="OAuth2" clId="{7A5D5A21-A55B-52FD-95D2-896217ECBE7C}" dt="2025-12-03T04:14:44.429" v="3253" actId="403"/>
        <pc:sldMkLst>
          <pc:docMk/>
          <pc:sldMk cId="4005025815" sldId="305"/>
        </pc:sldMkLst>
        <pc:spChg chg="mod">
          <ac:chgData name="Eric J Prebys" userId="2423660181_tp_box_2" providerId="OAuth2" clId="{7A5D5A21-A55B-52FD-95D2-896217ECBE7C}" dt="2025-12-03T04:14:44.429" v="3253" actId="403"/>
          <ac:spMkLst>
            <pc:docMk/>
            <pc:sldMk cId="4005025815" sldId="305"/>
            <ac:spMk id="3" creationId="{4A21EE81-5100-652D-7A4A-7C75C8B40E1A}"/>
          </ac:spMkLst>
        </pc:spChg>
      </pc:sldChg>
      <pc:sldChg chg="addSp modSp mod">
        <pc:chgData name="Eric J Prebys" userId="2423660181_tp_box_2" providerId="OAuth2" clId="{7A5D5A21-A55B-52FD-95D2-896217ECBE7C}" dt="2025-12-03T04:53:17.270" v="6165" actId="20577"/>
        <pc:sldMkLst>
          <pc:docMk/>
          <pc:sldMk cId="1156592474" sldId="306"/>
        </pc:sldMkLst>
        <pc:spChg chg="mod">
          <ac:chgData name="Eric J Prebys" userId="2423660181_tp_box_2" providerId="OAuth2" clId="{7A5D5A21-A55B-52FD-95D2-896217ECBE7C}" dt="2025-12-03T04:33:11.673" v="4524" actId="20577"/>
          <ac:spMkLst>
            <pc:docMk/>
            <pc:sldMk cId="1156592474" sldId="306"/>
            <ac:spMk id="2" creationId="{0C54ED99-1686-01DB-2BC0-66B536C7F8D2}"/>
          </ac:spMkLst>
        </pc:spChg>
        <pc:spChg chg="mod">
          <ac:chgData name="Eric J Prebys" userId="2423660181_tp_box_2" providerId="OAuth2" clId="{7A5D5A21-A55B-52FD-95D2-896217ECBE7C}" dt="2025-12-03T04:53:17.270" v="6165" actId="20577"/>
          <ac:spMkLst>
            <pc:docMk/>
            <pc:sldMk cId="1156592474" sldId="306"/>
            <ac:spMk id="3" creationId="{8B5BABCC-5A6C-3D2A-95BA-0ECD240918E0}"/>
          </ac:spMkLst>
        </pc:spChg>
        <pc:spChg chg="add mod">
          <ac:chgData name="Eric J Prebys" userId="2423660181_tp_box_2" providerId="OAuth2" clId="{7A5D5A21-A55B-52FD-95D2-896217ECBE7C}" dt="2025-12-03T04:33:45.804" v="4568" actId="121"/>
          <ac:spMkLst>
            <pc:docMk/>
            <pc:sldMk cId="1156592474" sldId="306"/>
            <ac:spMk id="7" creationId="{A9690D04-CE76-F6B3-451F-DD8ACF6305DD}"/>
          </ac:spMkLst>
        </pc:spChg>
        <pc:picChg chg="add mod">
          <ac:chgData name="Eric J Prebys" userId="2423660181_tp_box_2" providerId="OAuth2" clId="{7A5D5A21-A55B-52FD-95D2-896217ECBE7C}" dt="2025-12-03T04:48:40.918" v="5608" actId="14100"/>
          <ac:picMkLst>
            <pc:docMk/>
            <pc:sldMk cId="1156592474" sldId="306"/>
            <ac:picMk id="2050" creationId="{31C1FE41-7BC5-4FC0-40E6-AF8F23CAD94C}"/>
          </ac:picMkLst>
        </pc:picChg>
        <pc:picChg chg="add mod">
          <ac:chgData name="Eric J Prebys" userId="2423660181_tp_box_2" providerId="OAuth2" clId="{7A5D5A21-A55B-52FD-95D2-896217ECBE7C}" dt="2025-12-03T04:48:37.903" v="5607" actId="1076"/>
          <ac:picMkLst>
            <pc:docMk/>
            <pc:sldMk cId="1156592474" sldId="306"/>
            <ac:picMk id="2052" creationId="{7126A07D-8444-8B61-3BEA-D039F739BD53}"/>
          </ac:picMkLst>
        </pc:picChg>
      </pc:sldChg>
      <pc:sldChg chg="addSp modSp mod">
        <pc:chgData name="Eric J Prebys" userId="2423660181_tp_box_2" providerId="OAuth2" clId="{7A5D5A21-A55B-52FD-95D2-896217ECBE7C}" dt="2025-12-03T05:27:58.046" v="7918" actId="1076"/>
        <pc:sldMkLst>
          <pc:docMk/>
          <pc:sldMk cId="3367335776" sldId="307"/>
        </pc:sldMkLst>
        <pc:spChg chg="mod">
          <ac:chgData name="Eric J Prebys" userId="2423660181_tp_box_2" providerId="OAuth2" clId="{7A5D5A21-A55B-52FD-95D2-896217ECBE7C}" dt="2025-12-03T05:03:10.108" v="6705" actId="20577"/>
          <ac:spMkLst>
            <pc:docMk/>
            <pc:sldMk cId="3367335776" sldId="307"/>
            <ac:spMk id="2" creationId="{06779246-8BA1-FE94-D882-701E832A92D3}"/>
          </ac:spMkLst>
        </pc:spChg>
        <pc:spChg chg="mod">
          <ac:chgData name="Eric J Prebys" userId="2423660181_tp_box_2" providerId="OAuth2" clId="{7A5D5A21-A55B-52FD-95D2-896217ECBE7C}" dt="2025-12-03T05:27:55.124" v="7917" actId="403"/>
          <ac:spMkLst>
            <pc:docMk/>
            <pc:sldMk cId="3367335776" sldId="307"/>
            <ac:spMk id="3" creationId="{EBA8BCD0-E660-E680-E562-15354CBA0DE6}"/>
          </ac:spMkLst>
        </pc:spChg>
        <pc:picChg chg="add mod">
          <ac:chgData name="Eric J Prebys" userId="2423660181_tp_box_2" providerId="OAuth2" clId="{7A5D5A21-A55B-52FD-95D2-896217ECBE7C}" dt="2025-12-03T05:27:58.046" v="7918" actId="1076"/>
          <ac:picMkLst>
            <pc:docMk/>
            <pc:sldMk cId="3367335776" sldId="307"/>
            <ac:picMk id="3074" creationId="{7114D41D-C80E-FF48-4CBB-46793339DA53}"/>
          </ac:picMkLst>
        </pc:picChg>
      </pc:sldChg>
      <pc:sldChg chg="addSp modSp mod">
        <pc:chgData name="Eric J Prebys" userId="2423660181_tp_box_2" providerId="OAuth2" clId="{7A5D5A21-A55B-52FD-95D2-896217ECBE7C}" dt="2025-12-03T05:50:27.335" v="8899" actId="1076"/>
        <pc:sldMkLst>
          <pc:docMk/>
          <pc:sldMk cId="930267857" sldId="308"/>
        </pc:sldMkLst>
        <pc:spChg chg="mod">
          <ac:chgData name="Eric J Prebys" userId="2423660181_tp_box_2" providerId="OAuth2" clId="{7A5D5A21-A55B-52FD-95D2-896217ECBE7C}" dt="2025-12-03T05:50:09.926" v="8892" actId="20577"/>
          <ac:spMkLst>
            <pc:docMk/>
            <pc:sldMk cId="930267857" sldId="308"/>
            <ac:spMk id="3" creationId="{928066AE-D7EC-6BF2-9541-BDF9E5E90168}"/>
          </ac:spMkLst>
        </pc:spChg>
        <pc:picChg chg="add mod">
          <ac:chgData name="Eric J Prebys" userId="2423660181_tp_box_2" providerId="OAuth2" clId="{7A5D5A21-A55B-52FD-95D2-896217ECBE7C}" dt="2025-12-03T05:50:27.335" v="8899" actId="1076"/>
          <ac:picMkLst>
            <pc:docMk/>
            <pc:sldMk cId="930267857" sldId="308"/>
            <ac:picMk id="4098" creationId="{810B93FE-C595-FE5D-20AA-5B9CC619191B}"/>
          </ac:picMkLst>
        </pc:picChg>
      </pc:sldChg>
      <pc:sldChg chg="addSp modSp mod">
        <pc:chgData name="Eric J Prebys" userId="2423660181_tp_box_2" providerId="OAuth2" clId="{7A5D5A21-A55B-52FD-95D2-896217ECBE7C}" dt="2025-12-03T06:15:10.310" v="10406" actId="1076"/>
        <pc:sldMkLst>
          <pc:docMk/>
          <pc:sldMk cId="2121126374" sldId="309"/>
        </pc:sldMkLst>
        <pc:spChg chg="mod">
          <ac:chgData name="Eric J Prebys" userId="2423660181_tp_box_2" providerId="OAuth2" clId="{7A5D5A21-A55B-52FD-95D2-896217ECBE7C}" dt="2025-12-03T06:15:03.954" v="10403" actId="20577"/>
          <ac:spMkLst>
            <pc:docMk/>
            <pc:sldMk cId="2121126374" sldId="309"/>
            <ac:spMk id="3" creationId="{D2922005-9236-3AEC-8AC1-858A283F8C6B}"/>
          </ac:spMkLst>
        </pc:spChg>
        <pc:picChg chg="add mod">
          <ac:chgData name="Eric J Prebys" userId="2423660181_tp_box_2" providerId="OAuth2" clId="{7A5D5A21-A55B-52FD-95D2-896217ECBE7C}" dt="2025-12-03T06:15:10.310" v="10406" actId="1076"/>
          <ac:picMkLst>
            <pc:docMk/>
            <pc:sldMk cId="2121126374" sldId="309"/>
            <ac:picMk id="5122" creationId="{7A2C4C70-36AC-3D7B-46FA-0446AAD37E42}"/>
          </ac:picMkLst>
        </pc:picChg>
      </pc:sldChg>
      <pc:sldChg chg="addSp modSp mod">
        <pc:chgData name="Eric J Prebys" userId="2423660181_tp_box_2" providerId="OAuth2" clId="{7A5D5A21-A55B-52FD-95D2-896217ECBE7C}" dt="2025-12-03T06:54:47.298" v="12887" actId="403"/>
        <pc:sldMkLst>
          <pc:docMk/>
          <pc:sldMk cId="1652409466" sldId="310"/>
        </pc:sldMkLst>
        <pc:spChg chg="mod">
          <ac:chgData name="Eric J Prebys" userId="2423660181_tp_box_2" providerId="OAuth2" clId="{7A5D5A21-A55B-52FD-95D2-896217ECBE7C}" dt="2025-12-03T06:54:47.298" v="12887" actId="403"/>
          <ac:spMkLst>
            <pc:docMk/>
            <pc:sldMk cId="1652409466" sldId="310"/>
            <ac:spMk id="3" creationId="{9A468DE4-935D-19D9-DB54-920C2051098B}"/>
          </ac:spMkLst>
        </pc:spChg>
        <pc:picChg chg="add mod">
          <ac:chgData name="Eric J Prebys" userId="2423660181_tp_box_2" providerId="OAuth2" clId="{7A5D5A21-A55B-52FD-95D2-896217ECBE7C}" dt="2025-12-03T06:54:32.385" v="12885" actId="1076"/>
          <ac:picMkLst>
            <pc:docMk/>
            <pc:sldMk cId="1652409466" sldId="310"/>
            <ac:picMk id="7170" creationId="{E29D1292-43CF-96CC-D180-A4A659FB1F48}"/>
          </ac:picMkLst>
        </pc:picChg>
      </pc:sldChg>
      <pc:sldChg chg="addSp modSp mod">
        <pc:chgData name="Eric J Prebys" userId="2423660181_tp_box_2" providerId="OAuth2" clId="{7A5D5A21-A55B-52FD-95D2-896217ECBE7C}" dt="2025-12-03T07:35:40.071" v="14511" actId="20577"/>
        <pc:sldMkLst>
          <pc:docMk/>
          <pc:sldMk cId="2333501141" sldId="311"/>
        </pc:sldMkLst>
        <pc:spChg chg="mod">
          <ac:chgData name="Eric J Prebys" userId="2423660181_tp_box_2" providerId="OAuth2" clId="{7A5D5A21-A55B-52FD-95D2-896217ECBE7C}" dt="2025-12-03T07:35:40.071" v="14511" actId="20577"/>
          <ac:spMkLst>
            <pc:docMk/>
            <pc:sldMk cId="2333501141" sldId="311"/>
            <ac:spMk id="3" creationId="{BD47BD22-764A-EE07-3705-708B36214D1D}"/>
          </ac:spMkLst>
        </pc:spChg>
        <pc:picChg chg="add mod">
          <ac:chgData name="Eric J Prebys" userId="2423660181_tp_box_2" providerId="OAuth2" clId="{7A5D5A21-A55B-52FD-95D2-896217ECBE7C}" dt="2025-12-03T07:30:51.021" v="13963" actId="14100"/>
          <ac:picMkLst>
            <pc:docMk/>
            <pc:sldMk cId="2333501141" sldId="311"/>
            <ac:picMk id="8194" creationId="{48F81000-F2B1-00DF-620A-1ED931503473}"/>
          </ac:picMkLst>
        </pc:picChg>
      </pc:sldChg>
      <pc:sldChg chg="addSp modSp mod">
        <pc:chgData name="Eric J Prebys" userId="2423660181_tp_box_2" providerId="OAuth2" clId="{7A5D5A21-A55B-52FD-95D2-896217ECBE7C}" dt="2025-12-03T07:54:58.611" v="16502" actId="403"/>
        <pc:sldMkLst>
          <pc:docMk/>
          <pc:sldMk cId="878347831" sldId="312"/>
        </pc:sldMkLst>
        <pc:spChg chg="mod">
          <ac:chgData name="Eric J Prebys" userId="2423660181_tp_box_2" providerId="OAuth2" clId="{7A5D5A21-A55B-52FD-95D2-896217ECBE7C}" dt="2025-12-03T07:54:58.611" v="16502" actId="403"/>
          <ac:spMkLst>
            <pc:docMk/>
            <pc:sldMk cId="878347831" sldId="312"/>
            <ac:spMk id="3" creationId="{1CC2F985-B95D-7351-8462-FC6369434343}"/>
          </ac:spMkLst>
        </pc:spChg>
        <pc:picChg chg="add mod">
          <ac:chgData name="Eric J Prebys" userId="2423660181_tp_box_2" providerId="OAuth2" clId="{7A5D5A21-A55B-52FD-95D2-896217ECBE7C}" dt="2025-12-03T07:49:15.007" v="15422" actId="14100"/>
          <ac:picMkLst>
            <pc:docMk/>
            <pc:sldMk cId="878347831" sldId="312"/>
            <ac:picMk id="9218" creationId="{716E4888-8F6E-7218-FAF7-69EA7BD152DB}"/>
          </ac:picMkLst>
        </pc:picChg>
      </pc:sldChg>
      <pc:sldChg chg="addSp modSp mod">
        <pc:chgData name="Eric J Prebys" userId="2423660181_tp_box_2" providerId="OAuth2" clId="{7A5D5A21-A55B-52FD-95D2-896217ECBE7C}" dt="2025-12-03T08:23:02.413" v="18330" actId="5793"/>
        <pc:sldMkLst>
          <pc:docMk/>
          <pc:sldMk cId="2770154360" sldId="313"/>
        </pc:sldMkLst>
        <pc:spChg chg="mod">
          <ac:chgData name="Eric J Prebys" userId="2423660181_tp_box_2" providerId="OAuth2" clId="{7A5D5A21-A55B-52FD-95D2-896217ECBE7C}" dt="2025-12-03T08:23:02.413" v="18330" actId="5793"/>
          <ac:spMkLst>
            <pc:docMk/>
            <pc:sldMk cId="2770154360" sldId="313"/>
            <ac:spMk id="3" creationId="{A72352E1-3F13-F63B-6EF2-7202A645F828}"/>
          </ac:spMkLst>
        </pc:spChg>
        <pc:picChg chg="add mod modCrop">
          <ac:chgData name="Eric J Prebys" userId="2423660181_tp_box_2" providerId="OAuth2" clId="{7A5D5A21-A55B-52FD-95D2-896217ECBE7C}" dt="2025-12-03T08:19:57.399" v="18038" actId="732"/>
          <ac:picMkLst>
            <pc:docMk/>
            <pc:sldMk cId="2770154360" sldId="313"/>
            <ac:picMk id="7" creationId="{2BDF1D12-C94E-0237-4EE0-F681AEA83B19}"/>
          </ac:picMkLst>
        </pc:picChg>
      </pc:sldChg>
      <pc:sldChg chg="addSp modSp mod">
        <pc:chgData name="Eric J Prebys" userId="2423660181_tp_box_2" providerId="OAuth2" clId="{7A5D5A21-A55B-52FD-95D2-896217ECBE7C}" dt="2025-12-03T08:46:28.173" v="20371" actId="20577"/>
        <pc:sldMkLst>
          <pc:docMk/>
          <pc:sldMk cId="536489713" sldId="314"/>
        </pc:sldMkLst>
        <pc:spChg chg="mod">
          <ac:chgData name="Eric J Prebys" userId="2423660181_tp_box_2" providerId="OAuth2" clId="{7A5D5A21-A55B-52FD-95D2-896217ECBE7C}" dt="2025-12-03T08:46:28.173" v="20371" actId="20577"/>
          <ac:spMkLst>
            <pc:docMk/>
            <pc:sldMk cId="536489713" sldId="314"/>
            <ac:spMk id="3" creationId="{07894999-EBC6-35BA-B1E8-3949C6002EDF}"/>
          </ac:spMkLst>
        </pc:spChg>
        <pc:picChg chg="add mod">
          <ac:chgData name="Eric J Prebys" userId="2423660181_tp_box_2" providerId="OAuth2" clId="{7A5D5A21-A55B-52FD-95D2-896217ECBE7C}" dt="2025-12-03T08:46:00.834" v="20236" actId="1076"/>
          <ac:picMkLst>
            <pc:docMk/>
            <pc:sldMk cId="536489713" sldId="314"/>
            <ac:picMk id="7" creationId="{83FFD02A-EC34-53A2-5EEB-12F8EDCF1ABF}"/>
          </ac:picMkLst>
        </pc:picChg>
      </pc:sldChg>
      <pc:sldChg chg="addSp modSp mod">
        <pc:chgData name="Eric J Prebys" userId="2423660181_tp_box_2" providerId="OAuth2" clId="{7A5D5A21-A55B-52FD-95D2-896217ECBE7C}" dt="2025-12-03T09:02:01.609" v="21398" actId="20577"/>
        <pc:sldMkLst>
          <pc:docMk/>
          <pc:sldMk cId="3642615292" sldId="315"/>
        </pc:sldMkLst>
        <pc:spChg chg="mod">
          <ac:chgData name="Eric J Prebys" userId="2423660181_tp_box_2" providerId="OAuth2" clId="{7A5D5A21-A55B-52FD-95D2-896217ECBE7C}" dt="2025-12-03T09:02:01.609" v="21398" actId="20577"/>
          <ac:spMkLst>
            <pc:docMk/>
            <pc:sldMk cId="3642615292" sldId="315"/>
            <ac:spMk id="3" creationId="{C37F4177-A345-5933-C1C4-2D0EA3169585}"/>
          </ac:spMkLst>
        </pc:spChg>
        <pc:picChg chg="add mod">
          <ac:chgData name="Eric J Prebys" userId="2423660181_tp_box_2" providerId="OAuth2" clId="{7A5D5A21-A55B-52FD-95D2-896217ECBE7C}" dt="2025-12-03T08:59:43.835" v="21103" actId="14100"/>
          <ac:picMkLst>
            <pc:docMk/>
            <pc:sldMk cId="3642615292" sldId="315"/>
            <ac:picMk id="11266" creationId="{9DF3C63B-7C1D-7D5C-DAAB-3BCB63E5D44F}"/>
          </ac:picMkLst>
        </pc:picChg>
      </pc:sldChg>
      <pc:sldChg chg="modSp mod">
        <pc:chgData name="Eric J Prebys" userId="2423660181_tp_box_2" providerId="OAuth2" clId="{7A5D5A21-A55B-52FD-95D2-896217ECBE7C}" dt="2025-12-03T08:04:27.848" v="17445" actId="313"/>
        <pc:sldMkLst>
          <pc:docMk/>
          <pc:sldMk cId="2600512620" sldId="316"/>
        </pc:sldMkLst>
        <pc:spChg chg="mod">
          <ac:chgData name="Eric J Prebys" userId="2423660181_tp_box_2" providerId="OAuth2" clId="{7A5D5A21-A55B-52FD-95D2-896217ECBE7C}" dt="2025-12-03T08:04:27.848" v="17445" actId="313"/>
          <ac:spMkLst>
            <pc:docMk/>
            <pc:sldMk cId="2600512620" sldId="316"/>
            <ac:spMk id="3" creationId="{4A16F180-A50F-2464-56F7-FEFEDB955CDD}"/>
          </ac:spMkLst>
        </pc:spChg>
      </pc:sldChg>
      <pc:sldChg chg="modSp new mod">
        <pc:chgData name="Eric J Prebys" userId="2423660181_tp_box_2" providerId="OAuth2" clId="{7A5D5A21-A55B-52FD-95D2-896217ECBE7C}" dt="2025-12-03T03:55:06.111" v="2055" actId="20577"/>
        <pc:sldMkLst>
          <pc:docMk/>
          <pc:sldMk cId="866422224" sldId="318"/>
        </pc:sldMkLst>
        <pc:spChg chg="mod">
          <ac:chgData name="Eric J Prebys" userId="2423660181_tp_box_2" providerId="OAuth2" clId="{7A5D5A21-A55B-52FD-95D2-896217ECBE7C}" dt="2025-12-03T03:47:05.043" v="960" actId="20577"/>
          <ac:spMkLst>
            <pc:docMk/>
            <pc:sldMk cId="866422224" sldId="318"/>
            <ac:spMk id="2" creationId="{60754798-CE2F-5A8B-4DA7-037A067916D1}"/>
          </ac:spMkLst>
        </pc:spChg>
        <pc:spChg chg="mod">
          <ac:chgData name="Eric J Prebys" userId="2423660181_tp_box_2" providerId="OAuth2" clId="{7A5D5A21-A55B-52FD-95D2-896217ECBE7C}" dt="2025-12-03T03:55:06.111" v="2055" actId="20577"/>
          <ac:spMkLst>
            <pc:docMk/>
            <pc:sldMk cId="866422224" sldId="318"/>
            <ac:spMk id="3" creationId="{E2FED104-70F8-D380-3A82-BF6DE9A3CF02}"/>
          </ac:spMkLst>
        </pc:spChg>
      </pc:sldChg>
      <pc:sldChg chg="addSp modSp new mod">
        <pc:chgData name="Eric J Prebys" userId="2423660181_tp_box_2" providerId="OAuth2" clId="{7A5D5A21-A55B-52FD-95D2-896217ECBE7C}" dt="2025-12-03T04:23:09.272" v="4331" actId="1076"/>
        <pc:sldMkLst>
          <pc:docMk/>
          <pc:sldMk cId="1831052575" sldId="319"/>
        </pc:sldMkLst>
        <pc:spChg chg="mod">
          <ac:chgData name="Eric J Prebys" userId="2423660181_tp_box_2" providerId="OAuth2" clId="{7A5D5A21-A55B-52FD-95D2-896217ECBE7C}" dt="2025-12-03T04:15:09.211" v="3319" actId="20577"/>
          <ac:spMkLst>
            <pc:docMk/>
            <pc:sldMk cId="1831052575" sldId="319"/>
            <ac:spMk id="2" creationId="{CCB2C656-A20A-0803-143F-AB60E648B7C2}"/>
          </ac:spMkLst>
        </pc:spChg>
        <pc:spChg chg="mod">
          <ac:chgData name="Eric J Prebys" userId="2423660181_tp_box_2" providerId="OAuth2" clId="{7A5D5A21-A55B-52FD-95D2-896217ECBE7C}" dt="2025-12-03T04:23:00.216" v="4328" actId="20577"/>
          <ac:spMkLst>
            <pc:docMk/>
            <pc:sldMk cId="1831052575" sldId="319"/>
            <ac:spMk id="3" creationId="{48A58289-E7F5-D378-C483-98257041D0AA}"/>
          </ac:spMkLst>
        </pc:spChg>
        <pc:picChg chg="add mod">
          <ac:chgData name="Eric J Prebys" userId="2423660181_tp_box_2" providerId="OAuth2" clId="{7A5D5A21-A55B-52FD-95D2-896217ECBE7C}" dt="2025-12-03T04:23:09.272" v="4331" actId="1076"/>
          <ac:picMkLst>
            <pc:docMk/>
            <pc:sldMk cId="1831052575" sldId="319"/>
            <ac:picMk id="1026" creationId="{EADD827D-D0E5-4B67-E98F-F7B0B7EEDEB7}"/>
          </ac:picMkLst>
        </pc:picChg>
      </pc:sldChg>
      <pc:sldChg chg="addSp modSp new mod modAnim">
        <pc:chgData name="Eric J Prebys" userId="2423660181_tp_box_2" providerId="OAuth2" clId="{7A5D5A21-A55B-52FD-95D2-896217ECBE7C}" dt="2025-12-03T05:01:18.311" v="6698"/>
        <pc:sldMkLst>
          <pc:docMk/>
          <pc:sldMk cId="913336159" sldId="320"/>
        </pc:sldMkLst>
        <pc:spChg chg="mod">
          <ac:chgData name="Eric J Prebys" userId="2423660181_tp_box_2" providerId="OAuth2" clId="{7A5D5A21-A55B-52FD-95D2-896217ECBE7C}" dt="2025-12-03T04:48:54.395" v="5622" actId="20577"/>
          <ac:spMkLst>
            <pc:docMk/>
            <pc:sldMk cId="913336159" sldId="320"/>
            <ac:spMk id="2" creationId="{C88346C6-B3E7-C0A9-7C39-39C022365701}"/>
          </ac:spMkLst>
        </pc:spChg>
        <pc:spChg chg="mod">
          <ac:chgData name="Eric J Prebys" userId="2423660181_tp_box_2" providerId="OAuth2" clId="{7A5D5A21-A55B-52FD-95D2-896217ECBE7C}" dt="2025-12-03T05:00:36.051" v="6691" actId="27636"/>
          <ac:spMkLst>
            <pc:docMk/>
            <pc:sldMk cId="913336159" sldId="320"/>
            <ac:spMk id="3" creationId="{DDC2299E-1E40-41EE-2847-44AD23D940AB}"/>
          </ac:spMkLst>
        </pc:spChg>
        <pc:picChg chg="add mod">
          <ac:chgData name="Eric J Prebys" userId="2423660181_tp_box_2" providerId="OAuth2" clId="{7A5D5A21-A55B-52FD-95D2-896217ECBE7C}" dt="2025-12-03T05:01:11.571" v="6697" actId="14100"/>
          <ac:picMkLst>
            <pc:docMk/>
            <pc:sldMk cId="913336159" sldId="320"/>
            <ac:picMk id="7" creationId="{14145587-F1FD-4FC5-874D-6F85BBC8A0A9}"/>
          </ac:picMkLst>
        </pc:picChg>
      </pc:sldChg>
      <pc:sldChg chg="addSp modSp new mod">
        <pc:chgData name="Eric J Prebys" userId="2423660181_tp_box_2" providerId="OAuth2" clId="{7A5D5A21-A55B-52FD-95D2-896217ECBE7C}" dt="2025-12-03T05:59:21.611" v="9274" actId="1037"/>
        <pc:sldMkLst>
          <pc:docMk/>
          <pc:sldMk cId="2841562175" sldId="321"/>
        </pc:sldMkLst>
        <pc:spChg chg="mod">
          <ac:chgData name="Eric J Prebys" userId="2423660181_tp_box_2" providerId="OAuth2" clId="{7A5D5A21-A55B-52FD-95D2-896217ECBE7C}" dt="2025-12-03T05:50:37.101" v="8906" actId="20577"/>
          <ac:spMkLst>
            <pc:docMk/>
            <pc:sldMk cId="2841562175" sldId="321"/>
            <ac:spMk id="2" creationId="{79142615-D4E5-30EA-76A9-75EEFF1003FE}"/>
          </ac:spMkLst>
        </pc:spChg>
        <pc:spChg chg="mod">
          <ac:chgData name="Eric J Prebys" userId="2423660181_tp_box_2" providerId="OAuth2" clId="{7A5D5A21-A55B-52FD-95D2-896217ECBE7C}" dt="2025-12-03T05:59:15.156" v="9253" actId="20577"/>
          <ac:spMkLst>
            <pc:docMk/>
            <pc:sldMk cId="2841562175" sldId="321"/>
            <ac:spMk id="3" creationId="{FBF49689-62A8-0104-09F3-205B0A07AE45}"/>
          </ac:spMkLst>
        </pc:spChg>
        <pc:spChg chg="add mod">
          <ac:chgData name="Eric J Prebys" userId="2423660181_tp_box_2" providerId="OAuth2" clId="{7A5D5A21-A55B-52FD-95D2-896217ECBE7C}" dt="2025-12-03T05:59:21.611" v="9274" actId="1037"/>
          <ac:spMkLst>
            <pc:docMk/>
            <pc:sldMk cId="2841562175" sldId="321"/>
            <ac:spMk id="8" creationId="{342BDA7F-A926-08DA-C17F-D93C2F452A9E}"/>
          </ac:spMkLst>
        </pc:spChg>
        <pc:picChg chg="add mod">
          <ac:chgData name="Eric J Prebys" userId="2423660181_tp_box_2" providerId="OAuth2" clId="{7A5D5A21-A55B-52FD-95D2-896217ECBE7C}" dt="2025-12-03T05:59:21.611" v="9274" actId="1037"/>
          <ac:picMkLst>
            <pc:docMk/>
            <pc:sldMk cId="2841562175" sldId="321"/>
            <ac:picMk id="7" creationId="{255D33AE-EE53-8F80-7E8B-5FFD69CD37D9}"/>
          </ac:picMkLst>
        </pc:picChg>
        <pc:cxnChg chg="add mod">
          <ac:chgData name="Eric J Prebys" userId="2423660181_tp_box_2" providerId="OAuth2" clId="{7A5D5A21-A55B-52FD-95D2-896217ECBE7C}" dt="2025-12-03T05:59:21.611" v="9274" actId="1037"/>
          <ac:cxnSpMkLst>
            <pc:docMk/>
            <pc:sldMk cId="2841562175" sldId="321"/>
            <ac:cxnSpMk id="10" creationId="{9C73FDAF-4484-3816-2FCA-6EE84C7E0299}"/>
          </ac:cxnSpMkLst>
        </pc:cxnChg>
      </pc:sldChg>
      <pc:sldChg chg="addSp modSp new mod">
        <pc:chgData name="Eric J Prebys" userId="2423660181_tp_box_2" providerId="OAuth2" clId="{7A5D5A21-A55B-52FD-95D2-896217ECBE7C}" dt="2025-12-03T06:32:13.181" v="12133" actId="1076"/>
        <pc:sldMkLst>
          <pc:docMk/>
          <pc:sldMk cId="267209841" sldId="322"/>
        </pc:sldMkLst>
        <pc:spChg chg="mod">
          <ac:chgData name="Eric J Prebys" userId="2423660181_tp_box_2" providerId="OAuth2" clId="{7A5D5A21-A55B-52FD-95D2-896217ECBE7C}" dt="2025-12-03T06:17:44.355" v="10441" actId="20577"/>
          <ac:spMkLst>
            <pc:docMk/>
            <pc:sldMk cId="267209841" sldId="322"/>
            <ac:spMk id="2" creationId="{134C1223-C54F-53D2-D5E7-92452C2D22E7}"/>
          </ac:spMkLst>
        </pc:spChg>
        <pc:spChg chg="mod">
          <ac:chgData name="Eric J Prebys" userId="2423660181_tp_box_2" providerId="OAuth2" clId="{7A5D5A21-A55B-52FD-95D2-896217ECBE7C}" dt="2025-12-03T06:32:01.035" v="12128" actId="20577"/>
          <ac:spMkLst>
            <pc:docMk/>
            <pc:sldMk cId="267209841" sldId="322"/>
            <ac:spMk id="3" creationId="{3A8C8DFF-8503-36DB-6CD7-6BDBAAAAB9CF}"/>
          </ac:spMkLst>
        </pc:spChg>
        <pc:picChg chg="add mod">
          <ac:chgData name="Eric J Prebys" userId="2423660181_tp_box_2" providerId="OAuth2" clId="{7A5D5A21-A55B-52FD-95D2-896217ECBE7C}" dt="2025-12-03T06:32:13.181" v="12133" actId="1076"/>
          <ac:picMkLst>
            <pc:docMk/>
            <pc:sldMk cId="267209841" sldId="322"/>
            <ac:picMk id="6146" creationId="{AE542210-120C-B05A-1D33-4F2BE486BE4D}"/>
          </ac:picMkLst>
        </pc:picChg>
      </pc:sldChg>
      <pc:sldChg chg="addSp modSp new mod modAnim">
        <pc:chgData name="Eric J Prebys" userId="2423660181_tp_box_2" providerId="OAuth2" clId="{7A5D5A21-A55B-52FD-95D2-896217ECBE7C}" dt="2025-12-03T07:03:34.226" v="13643"/>
        <pc:sldMkLst>
          <pc:docMk/>
          <pc:sldMk cId="3675025008" sldId="323"/>
        </pc:sldMkLst>
        <pc:spChg chg="mod">
          <ac:chgData name="Eric J Prebys" userId="2423660181_tp_box_2" providerId="OAuth2" clId="{7A5D5A21-A55B-52FD-95D2-896217ECBE7C}" dt="2025-12-03T06:55:20.606" v="12914" actId="20577"/>
          <ac:spMkLst>
            <pc:docMk/>
            <pc:sldMk cId="3675025008" sldId="323"/>
            <ac:spMk id="2" creationId="{098996D0-AC11-045A-8800-23A166162EC9}"/>
          </ac:spMkLst>
        </pc:spChg>
        <pc:spChg chg="mod">
          <ac:chgData name="Eric J Prebys" userId="2423660181_tp_box_2" providerId="OAuth2" clId="{7A5D5A21-A55B-52FD-95D2-896217ECBE7C}" dt="2025-12-03T07:02:19.554" v="13638" actId="20577"/>
          <ac:spMkLst>
            <pc:docMk/>
            <pc:sldMk cId="3675025008" sldId="323"/>
            <ac:spMk id="3" creationId="{8371C976-6E84-B44D-F10D-32789E5E3117}"/>
          </ac:spMkLst>
        </pc:spChg>
        <pc:picChg chg="add mod">
          <ac:chgData name="Eric J Prebys" userId="2423660181_tp_box_2" providerId="OAuth2" clId="{7A5D5A21-A55B-52FD-95D2-896217ECBE7C}" dt="2025-12-03T07:03:26.250" v="13642" actId="14100"/>
          <ac:picMkLst>
            <pc:docMk/>
            <pc:sldMk cId="3675025008" sldId="323"/>
            <ac:picMk id="7" creationId="{565D7328-D529-1411-33E4-090ACEF7D4D9}"/>
          </ac:picMkLst>
        </pc:picChg>
      </pc:sldChg>
      <pc:sldChg chg="modSp new mod">
        <pc:chgData name="Eric J Prebys" userId="2423660181_tp_box_2" providerId="OAuth2" clId="{7A5D5A21-A55B-52FD-95D2-896217ECBE7C}" dt="2025-12-03T07:38:35.415" v="15120" actId="403"/>
        <pc:sldMkLst>
          <pc:docMk/>
          <pc:sldMk cId="2929006945" sldId="324"/>
        </pc:sldMkLst>
        <pc:spChg chg="mod">
          <ac:chgData name="Eric J Prebys" userId="2423660181_tp_box_2" providerId="OAuth2" clId="{7A5D5A21-A55B-52FD-95D2-896217ECBE7C}" dt="2025-12-03T07:35:57.089" v="14552" actId="20577"/>
          <ac:spMkLst>
            <pc:docMk/>
            <pc:sldMk cId="2929006945" sldId="324"/>
            <ac:spMk id="2" creationId="{9D6CF776-49B8-4205-9360-87FE2F210F8D}"/>
          </ac:spMkLst>
        </pc:spChg>
        <pc:spChg chg="mod">
          <ac:chgData name="Eric J Prebys" userId="2423660181_tp_box_2" providerId="OAuth2" clId="{7A5D5A21-A55B-52FD-95D2-896217ECBE7C}" dt="2025-12-03T07:38:35.415" v="15120" actId="403"/>
          <ac:spMkLst>
            <pc:docMk/>
            <pc:sldMk cId="2929006945" sldId="324"/>
            <ac:spMk id="3" creationId="{66A917FF-4F5C-F717-BAC6-CA879ED431D1}"/>
          </ac:spMkLst>
        </pc:spChg>
      </pc:sldChg>
      <pc:sldChg chg="addSp modSp new mod">
        <pc:chgData name="Eric J Prebys" userId="2423660181_tp_box_2" providerId="OAuth2" clId="{7A5D5A21-A55B-52FD-95D2-896217ECBE7C}" dt="2025-12-03T08:11:08.734" v="17892" actId="20577"/>
        <pc:sldMkLst>
          <pc:docMk/>
          <pc:sldMk cId="2412875795" sldId="325"/>
        </pc:sldMkLst>
        <pc:spChg chg="mod">
          <ac:chgData name="Eric J Prebys" userId="2423660181_tp_box_2" providerId="OAuth2" clId="{7A5D5A21-A55B-52FD-95D2-896217ECBE7C}" dt="2025-12-03T08:05:01.795" v="17463" actId="20577"/>
          <ac:spMkLst>
            <pc:docMk/>
            <pc:sldMk cId="2412875795" sldId="325"/>
            <ac:spMk id="2" creationId="{0C355FA9-79D4-AE3F-BBE7-EAA8C46A360E}"/>
          </ac:spMkLst>
        </pc:spChg>
        <pc:spChg chg="mod">
          <ac:chgData name="Eric J Prebys" userId="2423660181_tp_box_2" providerId="OAuth2" clId="{7A5D5A21-A55B-52FD-95D2-896217ECBE7C}" dt="2025-12-03T08:11:08.734" v="17892" actId="20577"/>
          <ac:spMkLst>
            <pc:docMk/>
            <pc:sldMk cId="2412875795" sldId="325"/>
            <ac:spMk id="3" creationId="{3ED665DB-0302-4E60-46CA-77B12AB02775}"/>
          </ac:spMkLst>
        </pc:spChg>
        <pc:spChg chg="add mod">
          <ac:chgData name="Eric J Prebys" userId="2423660181_tp_box_2" providerId="OAuth2" clId="{7A5D5A21-A55B-52FD-95D2-896217ECBE7C}" dt="2025-12-03T08:09:37.597" v="17631"/>
          <ac:spMkLst>
            <pc:docMk/>
            <pc:sldMk cId="2412875795" sldId="325"/>
            <ac:spMk id="7" creationId="{3BFB9514-0BA8-2AB4-AD6F-376CD48686CC}"/>
          </ac:spMkLst>
        </pc:spChg>
      </pc:sldChg>
      <pc:sldChg chg="addSp modSp new mod">
        <pc:chgData name="Eric J Prebys" userId="2423660181_tp_box_2" providerId="OAuth2" clId="{7A5D5A21-A55B-52FD-95D2-896217ECBE7C}" dt="2025-12-03T08:32:00.281" v="19449" actId="403"/>
        <pc:sldMkLst>
          <pc:docMk/>
          <pc:sldMk cId="1018571923" sldId="326"/>
        </pc:sldMkLst>
        <pc:spChg chg="mod">
          <ac:chgData name="Eric J Prebys" userId="2423660181_tp_box_2" providerId="OAuth2" clId="{7A5D5A21-A55B-52FD-95D2-896217ECBE7C}" dt="2025-12-03T08:24:21.327" v="18377" actId="20577"/>
          <ac:spMkLst>
            <pc:docMk/>
            <pc:sldMk cId="1018571923" sldId="326"/>
            <ac:spMk id="2" creationId="{8A78DA5C-1E15-1237-BE3E-72184B503735}"/>
          </ac:spMkLst>
        </pc:spChg>
        <pc:spChg chg="mod">
          <ac:chgData name="Eric J Prebys" userId="2423660181_tp_box_2" providerId="OAuth2" clId="{7A5D5A21-A55B-52FD-95D2-896217ECBE7C}" dt="2025-12-03T08:32:00.281" v="19449" actId="403"/>
          <ac:spMkLst>
            <pc:docMk/>
            <pc:sldMk cId="1018571923" sldId="326"/>
            <ac:spMk id="3" creationId="{8CEA25B5-BF2A-03BA-A7F4-D791549351B2}"/>
          </ac:spMkLst>
        </pc:spChg>
        <pc:picChg chg="add mod">
          <ac:chgData name="Eric J Prebys" userId="2423660181_tp_box_2" providerId="OAuth2" clId="{7A5D5A21-A55B-52FD-95D2-896217ECBE7C}" dt="2025-12-03T08:27:03.188" v="18503" actId="14100"/>
          <ac:picMkLst>
            <pc:docMk/>
            <pc:sldMk cId="1018571923" sldId="326"/>
            <ac:picMk id="10242" creationId="{2C3EAC6D-B5BF-F800-5329-AD62CDA92D7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12/3/25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40E8FAF-0EB9-4F3C-9D18-30F5214B3A3C}" type="slidenum">
              <a:rPr lang="en-US" smtClean="0"/>
              <a:pPr>
                <a:defRPr/>
              </a:pPr>
              <a:t>10</a:t>
            </a:fld>
            <a:endParaRPr lang="en-US"/>
          </a:p>
        </p:txBody>
      </p:sp>
    </p:spTree>
    <p:extLst>
      <p:ext uri="{BB962C8B-B14F-4D97-AF65-F5344CB8AC3E}">
        <p14:creationId xmlns:p14="http://schemas.microsoft.com/office/powerpoint/2010/main" val="21225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40E8FAF-0EB9-4F3C-9D18-30F5214B3A3C}" type="slidenum">
              <a:rPr lang="en-US" smtClean="0"/>
              <a:pPr>
                <a:defRPr/>
              </a:pPr>
              <a:t>19</a:t>
            </a:fld>
            <a:endParaRPr lang="en-US"/>
          </a:p>
        </p:txBody>
      </p:sp>
    </p:spTree>
    <p:extLst>
      <p:ext uri="{BB962C8B-B14F-4D97-AF65-F5344CB8AC3E}">
        <p14:creationId xmlns:p14="http://schemas.microsoft.com/office/powerpoint/2010/main" val="2505295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48882"/>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5582482"/>
            <a:ext cx="6400800" cy="554404"/>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Requests</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flipV="1">
            <a:off x="294106" y="5472156"/>
            <a:ext cx="8643661" cy="36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FRS-003-009 - Fall 2025</a:t>
            </a:r>
          </a:p>
        </p:txBody>
      </p:sp>
      <p:sp>
        <p:nvSpPr>
          <p:cNvPr id="5" name="Footer Placeholder 4"/>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Requests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Requests</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FRS-003-009 - Fall 2025</a:t>
            </a:r>
            <a:endParaRPr lang="en-US" dirty="0"/>
          </a:p>
        </p:txBody>
      </p:sp>
      <p:sp>
        <p:nvSpPr>
          <p:cNvPr id="8" name="Footer Placeholder 7"/>
          <p:cNvSpPr>
            <a:spLocks noGrp="1"/>
          </p:cNvSpPr>
          <p:nvPr>
            <p:ph type="ftr" sz="quarter" idx="11"/>
          </p:nvPr>
        </p:nvSpPr>
        <p:spPr/>
        <p:txBody>
          <a:bodyPr/>
          <a:lstStyle/>
          <a:p>
            <a:pPr>
              <a:defRPr/>
            </a:pPr>
            <a:r>
              <a:rPr lang="en-US"/>
              <a:t>Requests</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FRS-003-009 - Fall 2025</a:t>
            </a:r>
            <a:endParaRPr lang="en-US" dirty="0"/>
          </a:p>
        </p:txBody>
      </p:sp>
      <p:sp>
        <p:nvSpPr>
          <p:cNvPr id="4" name="Footer Placeholder 3"/>
          <p:cNvSpPr>
            <a:spLocks noGrp="1"/>
          </p:cNvSpPr>
          <p:nvPr>
            <p:ph type="ftr" sz="quarter" idx="11"/>
          </p:nvPr>
        </p:nvSpPr>
        <p:spPr/>
        <p:txBody>
          <a:bodyPr/>
          <a:lstStyle/>
          <a:p>
            <a:pPr>
              <a:defRPr/>
            </a:pPr>
            <a:r>
              <a:rPr lang="en-US"/>
              <a:t>Requests</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FRS-003-009 - Fall 2025</a:t>
            </a:r>
            <a:endParaRPr lang="en-US" dirty="0"/>
          </a:p>
        </p:txBody>
      </p:sp>
      <p:sp>
        <p:nvSpPr>
          <p:cNvPr id="3" name="Footer Placeholder 2"/>
          <p:cNvSpPr>
            <a:spLocks noGrp="1"/>
          </p:cNvSpPr>
          <p:nvPr>
            <p:ph type="ftr" sz="quarter" idx="11"/>
          </p:nvPr>
        </p:nvSpPr>
        <p:spPr/>
        <p:txBody>
          <a:bodyPr/>
          <a:lstStyle/>
          <a:p>
            <a:pPr>
              <a:defRPr/>
            </a:pPr>
            <a:r>
              <a:rPr lang="en-US"/>
              <a:t>Requests</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Requests</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p>
        </p:txBody>
      </p:sp>
      <p:sp>
        <p:nvSpPr>
          <p:cNvPr id="6" name="Footer Placeholder 5"/>
          <p:cNvSpPr>
            <a:spLocks noGrp="1"/>
          </p:cNvSpPr>
          <p:nvPr>
            <p:ph type="ftr" sz="quarter" idx="11"/>
          </p:nvPr>
        </p:nvSpPr>
        <p:spPr/>
        <p:txBody>
          <a:bodyPr/>
          <a:lstStyle/>
          <a:p>
            <a:pPr>
              <a:defRPr/>
            </a:pPr>
            <a:r>
              <a:rPr lang="en-US"/>
              <a:t>Requests</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FRS-003-009 - Fall 2025</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Requests</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3" name="Picture 12"/>
          <p:cNvPicPr>
            <a:picLocks noChangeAspect="1"/>
          </p:cNvPicPr>
          <p:nvPr userDrawn="1"/>
        </p:nvPicPr>
        <p:blipFill>
          <a:blip r:embed="rId13"/>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transitio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Stanford_prison_experimen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hyperlink" Target="https://en.wikipedia.org/wiki/Philip_Zimbardo"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hyperlink" Target="https://www.youtube.com/watch?v=ibmVwf-SARM"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findanexpert.unimelb.edu.au/news/98029-the-infamous-stanford-prison-experiment-was-flawed-%E2%80%93-so-why-is-it-still-so-influential-today%3F" TargetMode="External"/><Relationship Id="rId5" Type="http://schemas.openxmlformats.org/officeDocument/2006/relationships/hyperlink" Target="https://en.wikipedia.org/wiki/Demand_characteristics" TargetMode="External"/><Relationship Id="rId4" Type="http://schemas.openxmlformats.org/officeDocument/2006/relationships/hyperlink" Target="https://en.wikipedia.org/wiki/Milgram_experimen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Daniel_David_Palmer" TargetMode="External"/><Relationship Id="rId2" Type="http://schemas.openxmlformats.org/officeDocument/2006/relationships/hyperlink" Target="https://en.wikipedia.org/wiki/Chiropractic" TargetMode="Externa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hyperlink" Target="https://en.wikipedia.org/wiki/Osteopathy" TargetMode="External"/><Relationship Id="rId4" Type="http://schemas.openxmlformats.org/officeDocument/2006/relationships/hyperlink" Target="https://www.the-independent.com/news/world/americas/chiropractor-neck-adjustment-caitlin-jensen-b2363357.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pubmed.ncbi.nlm.nih.gov/5219686/" TargetMode="External"/><Relationship Id="rId2" Type="http://schemas.openxmlformats.org/officeDocument/2006/relationships/hyperlink" Target="https://pubmed.ncbi.nlm.nih.gov/5221237/" TargetMode="Externa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journals.sagepub.com/doi/10.2466/pr0.1969.25.2.339?url_ver=Z39.88-2003&amp;rfr_id=ori:rid:crossref.org&amp;rfr_dat=cr_pub%20%200pubmed" TargetMode="External"/><Relationship Id="rId4" Type="http://schemas.openxmlformats.org/officeDocument/2006/relationships/hyperlink" Target="https://journals.sagepub.com/doi/10.2466/pr0.1972.30.1.115?url_ver=Z39.88-2003&amp;rfr_id=ori:rid:crossref.org&amp;rfr_dat=cr_pub%20%200pubmed"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Pripyat" TargetMode="External"/><Relationship Id="rId2" Type="http://schemas.openxmlformats.org/officeDocument/2006/relationships/hyperlink" Target="https://en.wikipedia.org/wiki/Chernobyl_disaster" TargetMode="Externa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s://ia902907.us.archive.org/6/items/chernobylnotebookgrigoriymedvedev/Chernobyl%20Notebook%20-%20Grigoriy%20Medvedev.pdf"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Valery_Legasov" TargetMode="External"/><Relationship Id="rId2" Type="http://schemas.openxmlformats.org/officeDocument/2006/relationships/hyperlink" Target="https://en.wikipedia.org/wiki/Chernobyl_(miniseries)" TargetMode="Externa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https://link.chtbl.com/the-chernobyl-podcas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sychologycorner.com/the-guru-fallacy/" TargetMode="External"/><Relationship Id="rId2" Type="http://schemas.openxmlformats.org/officeDocument/2006/relationships/hyperlink" Target="https://www.cambridge.org/core/journals/judgment-and-decision-making/article/on-the-reception-and-detection-of-pseudoprofound-bullshit/0D3C87BCC238BCA38BC55E395BDC9999?utm_campaign=shareaholic&amp;utm_medium=copy_link&amp;utm_source=bookmark" TargetMode="Externa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s://en.wikipedia.org/wiki/Deepak_Chopra" TargetMode="External"/><Relationship Id="rId4" Type="http://schemas.openxmlformats.org/officeDocument/2006/relationships/hyperlink" Target="https://www.patheos.com/blogs/danthropology/2015/07/professor-jerry-coyne-explains-why-deepak-chopra-is-nothing-more-than-a-fraud/"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png"/><Relationship Id="rId5" Type="http://schemas.openxmlformats.org/officeDocument/2006/relationships/hyperlink" Target="https://en.wikipedia.org/wiki/Chad_Orzel" TargetMode="External"/><Relationship Id="rId4" Type="http://schemas.openxmlformats.org/officeDocument/2006/relationships/hyperlink" Target="https://en.wikipedia.org/wiki/Deepak_Chopra#Misuse_of_scientific_terminolog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ahajournals.org/doi/10.1161/CIRCULATIONAHA.121.05764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www.cureus.com/articles/243375-debunking-the-myth-eggs-and-heart-disease#!/" TargetMode="External"/><Relationship Id="rId4" Type="http://schemas.openxmlformats.org/officeDocument/2006/relationships/hyperlink" Target="https://pmc.ncbi.nlm.nih.gov/articles/PMC4632449/"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org/doi/10.1126/science.1218455" TargetMode="External"/><Relationship Id="rId2" Type="http://schemas.openxmlformats.org/officeDocument/2006/relationships/hyperlink" Target="https://www.science.org/doi/10.1126/science.1197258"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science.org/doi/10.1126/science.121986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hcmmlaw.com/blog/2012/11/03/divorce-household-chores-divide-family/" TargetMode="External"/><Relationship Id="rId2" Type="http://schemas.openxmlformats.org/officeDocument/2006/relationships/hyperlink" Target="https://www.today.com/money/divorce-rate-higher-couples-share-housework-study-finds-6c9677194" TargetMode="Externa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Allen_Ginsberg" TargetMode="External"/><Relationship Id="rId2" Type="http://schemas.openxmlformats.org/officeDocument/2006/relationships/hyperlink" Target="https://en.wikipedia.org/wiki/MKUltra" TargetMode="External"/><Relationship Id="rId1" Type="http://schemas.openxmlformats.org/officeDocument/2006/relationships/slideLayout" Target="../slideLayouts/slideLayout2.xml"/><Relationship Id="rId5" Type="http://schemas.openxmlformats.org/officeDocument/2006/relationships/hyperlink" Target="https://en.wikipedia.org/wiki/Robert_Hunter_(lyricist)" TargetMode="External"/><Relationship Id="rId4" Type="http://schemas.openxmlformats.org/officeDocument/2006/relationships/hyperlink" Target="https://en.wikipedia.org/wiki/Ken_Kesey"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Sirhan_Sirhan" TargetMode="External"/><Relationship Id="rId2" Type="http://schemas.openxmlformats.org/officeDocument/2006/relationships/hyperlink" Target="https://en.wikipedia.org/wiki/James_%22Whitey%22_Bulger" TargetMode="External"/><Relationship Id="rId1" Type="http://schemas.openxmlformats.org/officeDocument/2006/relationships/slideLayout" Target="../slideLayouts/slideLayout2.xml"/><Relationship Id="rId5" Type="http://schemas.openxmlformats.org/officeDocument/2006/relationships/hyperlink" Target="https://en.wikipedia.org/wiki/CHAOS:_Charles_Manson,_the_CIA,_and_the_Secret_History_of_the_Sixties" TargetMode="External"/><Relationship Id="rId4" Type="http://schemas.openxmlformats.org/officeDocument/2006/relationships/hyperlink" Target="https://en.wikipedia.org/wiki/Charles_Manson"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Jennifer_Doudna" TargetMode="External"/><Relationship Id="rId2" Type="http://schemas.openxmlformats.org/officeDocument/2006/relationships/hyperlink" Target="https://crisprtx.com/gene-editing"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en.wikipedia.org/wiki/Emmanuelle_Charpentier"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innovativegenomics.org/news/first-patient-treated-with-on-demand-crispr-therapy/?ut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Hermansky%E2%80%93Pudlak_syndrome" TargetMode="External"/><Relationship Id="rId2" Type="http://schemas.openxmlformats.org/officeDocument/2006/relationships/hyperlink" Target="https://med.stanford.edu/medethicsfilms/films/rare.html"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hyperlink" Target="https://link.springer.com/article/10.1186/1742-4690-9-S2-P362" TargetMode="External"/><Relationship Id="rId2" Type="http://schemas.openxmlformats.org/officeDocument/2006/relationships/hyperlink" Target="https://en.wikipedia.org/wiki/Dong-Pyou_Han" TargetMode="Externa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Kigeli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cnn.com/2023/12/20/climate/nuclear-fusion-energy-breakthrough-replicate-climate"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harles_Dawson" TargetMode="External"/><Relationship Id="rId2" Type="http://schemas.openxmlformats.org/officeDocument/2006/relationships/hyperlink" Target="https://en.wikipedia.org/wiki/Piltdown_Man" TargetMode="External"/><Relationship Id="rId1" Type="http://schemas.openxmlformats.org/officeDocument/2006/relationships/slideLayout" Target="../slideLayouts/slideLayout2.xml"/><Relationship Id="rId6" Type="http://schemas.openxmlformats.org/officeDocument/2006/relationships/hyperlink" Target="https://www.pushkin.fm/podcasts/cautionary-tales/homo-deceptus-sciences-dirty-little-secret" TargetMode="External"/><Relationship Id="rId5" Type="http://schemas.openxmlformats.org/officeDocument/2006/relationships/image" Target="../media/image7.jpeg"/><Relationship Id="rId4" Type="http://schemas.openxmlformats.org/officeDocument/2006/relationships/hyperlink" Target="https://en.wikipedia.org/wiki/Arthur_Smith_Woodward"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www.bbc.com/news/science-environment-3702114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ytimes.com/2025/11/04/science/letters-to-the-editor-ai-chatbots.html?searchResultPosition=12" TargetMode="External"/><Relationship Id="rId2" Type="http://schemas.openxmlformats.org/officeDocument/2006/relationships/hyperlink" Target="https://arxiv.org/pdf/2504.0806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whitehouse.gov/presidential-actions/2025/11/launching-the-genesis-missi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1CE5-0ED1-1F3B-A9CB-59B3D9475D83}"/>
              </a:ext>
            </a:extLst>
          </p:cNvPr>
          <p:cNvSpPr>
            <a:spLocks noGrp="1"/>
          </p:cNvSpPr>
          <p:nvPr>
            <p:ph type="ctrTitle"/>
          </p:nvPr>
        </p:nvSpPr>
        <p:spPr/>
        <p:txBody>
          <a:bodyPr/>
          <a:lstStyle/>
          <a:p>
            <a:r>
              <a:rPr lang="en-US" dirty="0"/>
              <a:t>Requests</a:t>
            </a:r>
          </a:p>
        </p:txBody>
      </p:sp>
      <p:sp>
        <p:nvSpPr>
          <p:cNvPr id="4" name="Subtitle 3">
            <a:extLst>
              <a:ext uri="{FF2B5EF4-FFF2-40B4-BE49-F238E27FC236}">
                <a16:creationId xmlns:a16="http://schemas.microsoft.com/office/drawing/2014/main" id="{054AAFC2-039B-5A2A-C93C-DB9A9EE8AF2E}"/>
              </a:ext>
            </a:extLst>
          </p:cNvPr>
          <p:cNvSpPr>
            <a:spLocks noGrp="1"/>
          </p:cNvSpPr>
          <p:nvPr>
            <p:ph type="subTitle" idx="1"/>
          </p:nvPr>
        </p:nvSpPr>
        <p:spPr/>
        <p:txBody>
          <a:bodyPr>
            <a:normAutofit fontScale="62500" lnSpcReduction="20000"/>
          </a:bodyPr>
          <a:lstStyle/>
          <a:p>
            <a:r>
              <a:rPr lang="en-US" dirty="0"/>
              <a:t>Eric Prebys</a:t>
            </a:r>
          </a:p>
          <a:p>
            <a:r>
              <a:rPr lang="en-US" dirty="0"/>
              <a:t>FRS-003-009</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4ED99-1686-01DB-2BC0-66B536C7F8D2}"/>
              </a:ext>
            </a:extLst>
          </p:cNvPr>
          <p:cNvSpPr>
            <a:spLocks noGrp="1"/>
          </p:cNvSpPr>
          <p:nvPr>
            <p:ph type="title"/>
          </p:nvPr>
        </p:nvSpPr>
        <p:spPr>
          <a:xfrm>
            <a:off x="441713" y="553814"/>
            <a:ext cx="8229600" cy="628207"/>
          </a:xfrm>
        </p:spPr>
        <p:txBody>
          <a:bodyPr>
            <a:normAutofit fontScale="90000"/>
          </a:bodyPr>
          <a:lstStyle/>
          <a:p>
            <a:r>
              <a:rPr lang="en-US" dirty="0">
                <a:hlinkClick r:id="rId3"/>
              </a:rPr>
              <a:t>Stanford Prison Experiment</a:t>
            </a:r>
            <a:r>
              <a:rPr lang="en-US" dirty="0"/>
              <a:t> (Dakota Becerra and Bianca Escutia)*</a:t>
            </a:r>
          </a:p>
        </p:txBody>
      </p:sp>
      <p:sp>
        <p:nvSpPr>
          <p:cNvPr id="3" name="Content Placeholder 2">
            <a:extLst>
              <a:ext uri="{FF2B5EF4-FFF2-40B4-BE49-F238E27FC236}">
                <a16:creationId xmlns:a16="http://schemas.microsoft.com/office/drawing/2014/main" id="{8B5BABCC-5A6C-3D2A-95BA-0ECD240918E0}"/>
              </a:ext>
            </a:extLst>
          </p:cNvPr>
          <p:cNvSpPr>
            <a:spLocks noGrp="1"/>
          </p:cNvSpPr>
          <p:nvPr>
            <p:ph idx="1"/>
          </p:nvPr>
        </p:nvSpPr>
        <p:spPr>
          <a:xfrm>
            <a:off x="343742" y="1388363"/>
            <a:ext cx="8229600" cy="5067085"/>
          </a:xfrm>
        </p:spPr>
        <p:txBody>
          <a:bodyPr>
            <a:normAutofit lnSpcReduction="10000"/>
          </a:bodyPr>
          <a:lstStyle/>
          <a:p>
            <a:r>
              <a:rPr lang="en-US" sz="2000" dirty="0"/>
              <a:t>This is a famous experiment that I remember hearing </a:t>
            </a:r>
            <a:br>
              <a:rPr lang="en-US" sz="2000" dirty="0"/>
            </a:br>
            <a:r>
              <a:rPr lang="en-US" sz="2000" dirty="0"/>
              <a:t>a lot about in the 1970s.</a:t>
            </a:r>
          </a:p>
          <a:p>
            <a:r>
              <a:rPr lang="en-US" sz="2000" dirty="0"/>
              <a:t>In 1971, Stanford Psychology professor </a:t>
            </a:r>
            <a:r>
              <a:rPr lang="en-US" sz="2000" dirty="0">
                <a:hlinkClick r:id="rId4"/>
              </a:rPr>
              <a:t>Philip </a:t>
            </a:r>
            <a:br>
              <a:rPr lang="en-US" sz="2000" dirty="0">
                <a:hlinkClick r:id="rId4"/>
              </a:rPr>
            </a:br>
            <a:r>
              <a:rPr lang="en-US" sz="2000" dirty="0" err="1">
                <a:hlinkClick r:id="rId4"/>
              </a:rPr>
              <a:t>Zombardio</a:t>
            </a:r>
            <a:r>
              <a:rPr lang="en-US" sz="2000" dirty="0"/>
              <a:t> recruited 24 volunteers by offering $15/day for a two-week “prison simulation” in a local paper. </a:t>
            </a:r>
          </a:p>
          <a:p>
            <a:r>
              <a:rPr lang="en-US" sz="2000" dirty="0"/>
              <a:t>These were randomly assigned to be “prisoners” and ”guards”.</a:t>
            </a:r>
          </a:p>
          <a:p>
            <a:r>
              <a:rPr lang="en-US" sz="2000" dirty="0"/>
              <a:t>The “prisoners” were mock-arrested by real Palo Alto police and put into a prison.  </a:t>
            </a:r>
          </a:p>
          <a:p>
            <a:r>
              <a:rPr lang="en-US" sz="2000" dirty="0"/>
              <a:t>The guards were told to “keep the prisoners from </a:t>
            </a:r>
            <a:br>
              <a:rPr lang="en-US" sz="2000" dirty="0"/>
            </a:br>
            <a:r>
              <a:rPr lang="en-US" sz="2000" dirty="0"/>
              <a:t>escaping”.  </a:t>
            </a:r>
          </a:p>
          <a:p>
            <a:r>
              <a:rPr lang="en-US" sz="2000" dirty="0"/>
              <a:t>The project was funded by the Office of Naval </a:t>
            </a:r>
            <a:br>
              <a:rPr lang="en-US" sz="2000" dirty="0"/>
            </a:br>
            <a:r>
              <a:rPr lang="en-US" sz="2000" dirty="0"/>
              <a:t>Research (the same people who designed our |</a:t>
            </a:r>
          </a:p>
          <a:p>
            <a:r>
              <a:rPr lang="en-US" sz="2000" dirty="0"/>
              <a:t>cyclotron!) to study antisocial behavior.</a:t>
            </a:r>
          </a:p>
          <a:p>
            <a:r>
              <a:rPr lang="en-US" sz="2000" dirty="0"/>
              <a:t>Things quickly deteriorated and the both the guards and prisoners became increasingly violent.</a:t>
            </a:r>
          </a:p>
          <a:p>
            <a:r>
              <a:rPr lang="en-US" sz="2000" dirty="0"/>
              <a:t>The program was terminated after five days out of concern for safety.</a:t>
            </a:r>
          </a:p>
        </p:txBody>
      </p:sp>
      <p:sp>
        <p:nvSpPr>
          <p:cNvPr id="4" name="Date Placeholder 3">
            <a:extLst>
              <a:ext uri="{FF2B5EF4-FFF2-40B4-BE49-F238E27FC236}">
                <a16:creationId xmlns:a16="http://schemas.microsoft.com/office/drawing/2014/main" id="{EFB029EB-9DC5-D6E2-2803-EF88A94EB5D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968E40A-FCF6-CF06-4B7D-09553E056262}"/>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EC0B240C-7109-49DF-6432-1D1C7CD57737}"/>
              </a:ext>
            </a:extLst>
          </p:cNvPr>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sp>
        <p:nvSpPr>
          <p:cNvPr id="7" name="TextBox 6">
            <a:extLst>
              <a:ext uri="{FF2B5EF4-FFF2-40B4-BE49-F238E27FC236}">
                <a16:creationId xmlns:a16="http://schemas.microsoft.com/office/drawing/2014/main" id="{A9690D04-CE76-F6B3-451F-DD8ACF6305DD}"/>
              </a:ext>
            </a:extLst>
          </p:cNvPr>
          <p:cNvSpPr txBox="1"/>
          <p:nvPr/>
        </p:nvSpPr>
        <p:spPr>
          <a:xfrm>
            <a:off x="4572000" y="6444343"/>
            <a:ext cx="4408714" cy="307777"/>
          </a:xfrm>
          <a:prstGeom prst="rect">
            <a:avLst/>
          </a:prstGeom>
          <a:noFill/>
        </p:spPr>
        <p:txBody>
          <a:bodyPr wrap="square" rtlCol="0">
            <a:spAutoFit/>
          </a:bodyPr>
          <a:lstStyle/>
          <a:p>
            <a:pPr algn="r"/>
            <a:r>
              <a:rPr lang="en-US" sz="1400" dirty="0">
                <a:latin typeface="+mn-lt"/>
              </a:rPr>
              <a:t>*AKA “more bad science from Stanford”</a:t>
            </a:r>
          </a:p>
        </p:txBody>
      </p:sp>
      <p:pic>
        <p:nvPicPr>
          <p:cNvPr id="2050" name="Picture 2" descr="Plaque with the text: &quot;Site of the Standford Prison Experiment, 1971, conducted by Dr. Philip G. Zimbardo&quot;">
            <a:extLst>
              <a:ext uri="{FF2B5EF4-FFF2-40B4-BE49-F238E27FC236}">
                <a16:creationId xmlns:a16="http://schemas.microsoft.com/office/drawing/2014/main" id="{31C1FE41-7BC5-4FC0-40E6-AF8F23CAD9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0400" y="950177"/>
            <a:ext cx="1970314" cy="127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tch The Stanford Prison Experiment | Netflix">
            <a:extLst>
              <a:ext uri="{FF2B5EF4-FFF2-40B4-BE49-F238E27FC236}">
                <a16:creationId xmlns:a16="http://schemas.microsoft.com/office/drawing/2014/main" id="{7126A07D-8444-8B61-3BEA-D039F739B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965" y="3738973"/>
            <a:ext cx="2765749" cy="155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92474"/>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46C6-B3E7-C0A9-7C39-39C022365701}"/>
              </a:ext>
            </a:extLst>
          </p:cNvPr>
          <p:cNvSpPr>
            <a:spLocks noGrp="1"/>
          </p:cNvSpPr>
          <p:nvPr>
            <p:ph type="title"/>
          </p:nvPr>
        </p:nvSpPr>
        <p:spPr/>
        <p:txBody>
          <a:bodyPr/>
          <a:lstStyle/>
          <a:p>
            <a:r>
              <a:rPr lang="en-US" dirty="0"/>
              <a:t>The Aftermath</a:t>
            </a:r>
          </a:p>
        </p:txBody>
      </p:sp>
      <p:sp>
        <p:nvSpPr>
          <p:cNvPr id="3" name="Content Placeholder 2">
            <a:extLst>
              <a:ext uri="{FF2B5EF4-FFF2-40B4-BE49-F238E27FC236}">
                <a16:creationId xmlns:a16="http://schemas.microsoft.com/office/drawing/2014/main" id="{DDC2299E-1E40-41EE-2847-44AD23D940AB}"/>
              </a:ext>
            </a:extLst>
          </p:cNvPr>
          <p:cNvSpPr>
            <a:spLocks noGrp="1"/>
          </p:cNvSpPr>
          <p:nvPr>
            <p:ph idx="1"/>
          </p:nvPr>
        </p:nvSpPr>
        <p:spPr/>
        <p:txBody>
          <a:bodyPr>
            <a:normAutofit fontScale="92500" lnSpcReduction="10000"/>
          </a:bodyPr>
          <a:lstStyle/>
          <a:p>
            <a:r>
              <a:rPr lang="en-US" sz="2000" dirty="0" err="1"/>
              <a:t>Zombardio</a:t>
            </a:r>
            <a:r>
              <a:rPr lang="en-US" sz="2000" dirty="0"/>
              <a:t> interpreted the results as a fundamental revelation about human nature.</a:t>
            </a:r>
          </a:p>
          <a:p>
            <a:pPr lvl="1"/>
            <a:r>
              <a:rPr lang="en-US" sz="1700" dirty="0"/>
              <a:t>Often mentioned in the same breath as the famous </a:t>
            </a:r>
            <a:r>
              <a:rPr lang="en-US" sz="1700" dirty="0">
                <a:hlinkClick r:id="rId4"/>
              </a:rPr>
              <a:t>Milgram Experiment</a:t>
            </a:r>
            <a:r>
              <a:rPr lang="en-US" sz="1700" dirty="0"/>
              <a:t>, which showed that people will administer what they believe is a lethal electric shock as long as someone else is willing to take responsibility.</a:t>
            </a:r>
          </a:p>
          <a:p>
            <a:r>
              <a:rPr lang="en-US" sz="2000" dirty="0"/>
              <a:t>Already successful, he became something of a celebrity, and continued to be consulted for decades.</a:t>
            </a:r>
          </a:p>
          <a:p>
            <a:pPr lvl="1"/>
            <a:r>
              <a:rPr lang="en-US" sz="1700" dirty="0"/>
              <a:t>He testified about the abuses by US personnel at the Abu </a:t>
            </a:r>
            <a:r>
              <a:rPr lang="en-US" sz="1700" dirty="0" err="1"/>
              <a:t>Graib</a:t>
            </a:r>
            <a:r>
              <a:rPr lang="en-US" sz="1700" dirty="0"/>
              <a:t> detention facility in Iraq.</a:t>
            </a:r>
          </a:p>
          <a:p>
            <a:r>
              <a:rPr lang="en-US" sz="2000" dirty="0"/>
              <a:t>But was it even real?</a:t>
            </a:r>
          </a:p>
          <a:p>
            <a:pPr lvl="1"/>
            <a:r>
              <a:rPr lang="en-US" sz="1800" dirty="0"/>
              <a:t>In addition to the obvious questions about the ethics of the test, criticism emerged early on that through a combination of selection bias and </a:t>
            </a:r>
            <a:r>
              <a:rPr lang="en-US" sz="1800" dirty="0">
                <a:hlinkClick r:id="rId5"/>
              </a:rPr>
              <a:t>demand characteristics </a:t>
            </a:r>
            <a:r>
              <a:rPr lang="en-US" sz="1800" dirty="0"/>
              <a:t>(i.e. making his expectations known), </a:t>
            </a:r>
            <a:r>
              <a:rPr lang="en-US" sz="1800" dirty="0" err="1"/>
              <a:t>Zombardio</a:t>
            </a:r>
            <a:r>
              <a:rPr lang="en-US" sz="1800" dirty="0"/>
              <a:t> had pushed the participants toward this behavior.  </a:t>
            </a:r>
          </a:p>
          <a:p>
            <a:pPr lvl="1"/>
            <a:r>
              <a:rPr lang="en-US" sz="1800" dirty="0"/>
              <a:t>In 2016, Thibault Le Texier, a French researcher, </a:t>
            </a:r>
            <a:br>
              <a:rPr lang="en-US" sz="1800" dirty="0"/>
            </a:br>
            <a:r>
              <a:rPr lang="en-US" sz="1800" dirty="0"/>
              <a:t>in his book, Histoire d'un </a:t>
            </a:r>
            <a:r>
              <a:rPr lang="en-US" sz="1800" dirty="0" err="1"/>
              <a:t>Mensonge</a:t>
            </a:r>
            <a:r>
              <a:rPr lang="en-US" sz="1800" dirty="0"/>
              <a:t> (The History </a:t>
            </a:r>
            <a:br>
              <a:rPr lang="en-US" sz="1800" dirty="0"/>
            </a:br>
            <a:r>
              <a:rPr lang="en-US" sz="1800" dirty="0"/>
              <a:t>of a Lie) </a:t>
            </a:r>
            <a:r>
              <a:rPr lang="en-US" sz="1800" dirty="0">
                <a:hlinkClick r:id="rId6"/>
              </a:rPr>
              <a:t>claims through interviews with participants </a:t>
            </a:r>
            <a:br>
              <a:rPr lang="en-US" sz="1800" dirty="0">
                <a:hlinkClick r:id="rId6"/>
              </a:rPr>
            </a:br>
            <a:r>
              <a:rPr lang="en-US" sz="1800" dirty="0">
                <a:hlinkClick r:id="rId6"/>
              </a:rPr>
              <a:t>that in fact they had been strongly coached as to </a:t>
            </a:r>
            <a:br>
              <a:rPr lang="en-US" sz="1800" dirty="0">
                <a:hlinkClick r:id="rId6"/>
              </a:rPr>
            </a:br>
            <a:r>
              <a:rPr lang="en-US" sz="1800" dirty="0">
                <a:hlinkClick r:id="rId6"/>
              </a:rPr>
              <a:t>how to behave</a:t>
            </a:r>
            <a:r>
              <a:rPr lang="en-US" sz="1800" dirty="0"/>
              <a:t>.</a:t>
            </a:r>
          </a:p>
          <a:p>
            <a:pPr lvl="1"/>
            <a:r>
              <a:rPr lang="en-US" sz="1800" dirty="0" err="1"/>
              <a:t>Zombardio</a:t>
            </a:r>
            <a:r>
              <a:rPr lang="en-US" sz="1800" dirty="0"/>
              <a:t> has denied this, but testimony of the participants seems to back Le Texier, as evidence by this </a:t>
            </a:r>
            <a:r>
              <a:rPr lang="en-US" sz="1800" dirty="0">
                <a:hlinkClick r:id="rId7"/>
              </a:rPr>
              <a:t>recent documentary</a:t>
            </a:r>
            <a:endParaRPr lang="en-US" sz="1800" dirty="0"/>
          </a:p>
        </p:txBody>
      </p:sp>
      <p:sp>
        <p:nvSpPr>
          <p:cNvPr id="4" name="Date Placeholder 3">
            <a:extLst>
              <a:ext uri="{FF2B5EF4-FFF2-40B4-BE49-F238E27FC236}">
                <a16:creationId xmlns:a16="http://schemas.microsoft.com/office/drawing/2014/main" id="{AD405A99-EA0C-D946-0DA9-D7C9D73A269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091E839-11BC-066F-B8C1-5F1D83C8421E}"/>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3DD2A6B2-4E94-257C-EBAF-E7BD38AC2025}"/>
              </a:ext>
            </a:extLst>
          </p:cNvPr>
          <p:cNvSpPr>
            <a:spLocks noGrp="1"/>
          </p:cNvSpPr>
          <p:nvPr>
            <p:ph type="sldNum" sz="quarter" idx="12"/>
          </p:nvPr>
        </p:nvSpPr>
        <p:spPr/>
        <p:txBody>
          <a:bodyPr/>
          <a:lstStyle/>
          <a:p>
            <a:pPr>
              <a:defRPr/>
            </a:pPr>
            <a:fld id="{BCA26155-0DCC-45D2-90B6-32F65F3F6C0F}" type="slidenum">
              <a:rPr lang="en-US" smtClean="0"/>
              <a:pPr>
                <a:defRPr/>
              </a:pPr>
              <a:t>11</a:t>
            </a:fld>
            <a:endParaRPr lang="en-US"/>
          </a:p>
        </p:txBody>
      </p:sp>
      <p:pic>
        <p:nvPicPr>
          <p:cNvPr id="7" name="The Stanford Prison Experiment; Unlocking The Truth ¦ Official Trailer ¦ National Geographic (1080p_24fps_H264-128kbit_AAC)">
            <a:hlinkClick r:id="" action="ppaction://media"/>
            <a:extLst>
              <a:ext uri="{FF2B5EF4-FFF2-40B4-BE49-F238E27FC236}">
                <a16:creationId xmlns:a16="http://schemas.microsoft.com/office/drawing/2014/main" id="{14145587-F1FD-4FC5-874D-6F85BBC8A0A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68965" y="4735284"/>
            <a:ext cx="2340297" cy="1316417"/>
          </a:xfrm>
          <a:prstGeom prst="rect">
            <a:avLst/>
          </a:prstGeom>
        </p:spPr>
      </p:pic>
    </p:spTree>
    <p:extLst>
      <p:ext uri="{BB962C8B-B14F-4D97-AF65-F5344CB8AC3E}">
        <p14:creationId xmlns:p14="http://schemas.microsoft.com/office/powerpoint/2010/main" val="91333615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9246-8BA1-FE94-D882-701E832A92D3}"/>
              </a:ext>
            </a:extLst>
          </p:cNvPr>
          <p:cNvSpPr>
            <a:spLocks noGrp="1"/>
          </p:cNvSpPr>
          <p:nvPr>
            <p:ph type="title"/>
          </p:nvPr>
        </p:nvSpPr>
        <p:spPr/>
        <p:txBody>
          <a:bodyPr/>
          <a:lstStyle/>
          <a:p>
            <a:r>
              <a:rPr lang="en-US" dirty="0">
                <a:hlinkClick r:id="rId2"/>
              </a:rPr>
              <a:t>Chiropractic</a:t>
            </a:r>
            <a:r>
              <a:rPr lang="en-US" dirty="0"/>
              <a:t> (Yushan Fang and Luis </a:t>
            </a:r>
            <a:r>
              <a:rPr lang="en-US" dirty="0" err="1"/>
              <a:t>Colinres</a:t>
            </a:r>
            <a:r>
              <a:rPr lang="en-US" dirty="0"/>
              <a:t>)</a:t>
            </a:r>
          </a:p>
        </p:txBody>
      </p:sp>
      <p:sp>
        <p:nvSpPr>
          <p:cNvPr id="3" name="Content Placeholder 2">
            <a:extLst>
              <a:ext uri="{FF2B5EF4-FFF2-40B4-BE49-F238E27FC236}">
                <a16:creationId xmlns:a16="http://schemas.microsoft.com/office/drawing/2014/main" id="{EBA8BCD0-E660-E680-E562-15354CBA0DE6}"/>
              </a:ext>
            </a:extLst>
          </p:cNvPr>
          <p:cNvSpPr>
            <a:spLocks noGrp="1"/>
          </p:cNvSpPr>
          <p:nvPr>
            <p:ph idx="1"/>
          </p:nvPr>
        </p:nvSpPr>
        <p:spPr/>
        <p:txBody>
          <a:bodyPr>
            <a:normAutofit fontScale="85000" lnSpcReduction="10000"/>
          </a:bodyPr>
          <a:lstStyle/>
          <a:p>
            <a:r>
              <a:rPr lang="en-US" sz="2000" dirty="0"/>
              <a:t>From the definition: </a:t>
            </a:r>
          </a:p>
          <a:p>
            <a:pPr lvl="1"/>
            <a:r>
              <a:rPr lang="en-US" sz="1900" dirty="0"/>
              <a:t>a form of complementary medicine based on the diagnosis </a:t>
            </a:r>
            <a:br>
              <a:rPr lang="en-US" sz="1900" dirty="0"/>
            </a:br>
            <a:r>
              <a:rPr lang="en-US" sz="1900" dirty="0"/>
              <a:t>and manipulative treatment of misalignments of the joints, </a:t>
            </a:r>
            <a:br>
              <a:rPr lang="en-US" sz="1900" dirty="0"/>
            </a:br>
            <a:r>
              <a:rPr lang="en-US" sz="1900" dirty="0"/>
              <a:t>especially those of the spinal column, which are believed </a:t>
            </a:r>
            <a:br>
              <a:rPr lang="en-US" sz="1900" dirty="0"/>
            </a:br>
            <a:r>
              <a:rPr lang="en-US" sz="1900" dirty="0"/>
              <a:t>to cause other disorders by affecting the nerves, muscles, </a:t>
            </a:r>
            <a:br>
              <a:rPr lang="en-US" sz="1900" dirty="0"/>
            </a:br>
            <a:r>
              <a:rPr lang="en-US" sz="1900" dirty="0"/>
              <a:t>and organs.</a:t>
            </a:r>
          </a:p>
          <a:p>
            <a:r>
              <a:rPr lang="en-US" sz="2000" dirty="0"/>
              <a:t>Started in the 1890s by </a:t>
            </a:r>
            <a:r>
              <a:rPr lang="en-US" sz="2000" dirty="0">
                <a:hlinkClick r:id="rId3"/>
              </a:rPr>
              <a:t>D.D. Palmer</a:t>
            </a:r>
            <a:r>
              <a:rPr lang="en-US" sz="2000" dirty="0"/>
              <a:t>, who claimed that “subluxations”, or invisible misalignments of the spine, were responsible for a whole host of problems.</a:t>
            </a:r>
          </a:p>
          <a:p>
            <a:r>
              <a:rPr lang="en-US" sz="2000" dirty="0"/>
              <a:t>Chiropractors aim to cure these problems through “adjustments”.</a:t>
            </a:r>
          </a:p>
          <a:p>
            <a:r>
              <a:rPr lang="en-US" sz="2000" dirty="0"/>
              <a:t>There is </a:t>
            </a:r>
            <a:r>
              <a:rPr lang="en-US" sz="2000" i="1" dirty="0"/>
              <a:t>some</a:t>
            </a:r>
            <a:r>
              <a:rPr lang="en-US" sz="2000" dirty="0"/>
              <a:t> evidence to support that spinal manipulation and mobilization for mechanical low-back pain, some neck pain, and certain types of headaches.</a:t>
            </a:r>
          </a:p>
          <a:p>
            <a:r>
              <a:rPr lang="en-US" sz="2000" dirty="0"/>
              <a:t>There is NO evidence it can treat asthma, infections, ADHD, GI issues, or any of the other things that some chiropractors claim.</a:t>
            </a:r>
          </a:p>
          <a:p>
            <a:r>
              <a:rPr lang="en-US" sz="2000" dirty="0"/>
              <a:t>There are rare, but potentially serious injuries associated with chiropractic manipulations, up to and including </a:t>
            </a:r>
            <a:r>
              <a:rPr lang="en-US" sz="2000" dirty="0">
                <a:hlinkClick r:id="rId4"/>
              </a:rPr>
              <a:t>paralysis</a:t>
            </a:r>
            <a:r>
              <a:rPr lang="en-US" sz="2000" dirty="0"/>
              <a:t>!</a:t>
            </a:r>
          </a:p>
          <a:p>
            <a:r>
              <a:rPr lang="en-US" sz="2000" dirty="0"/>
              <a:t>There is a schism within the community between those who only support the skeletomuscular claims and those who embrace the more pseudoscientific view.</a:t>
            </a:r>
          </a:p>
          <a:p>
            <a:r>
              <a:rPr lang="en-US" sz="2000" dirty="0"/>
              <a:t>N.B. </a:t>
            </a:r>
            <a:r>
              <a:rPr lang="en-US" sz="2000" dirty="0">
                <a:hlinkClick r:id="rId5"/>
              </a:rPr>
              <a:t>Osteopathy</a:t>
            </a:r>
            <a:r>
              <a:rPr lang="en-US" sz="2000" dirty="0"/>
              <a:t> started out making similar claims to chiropractors, but eventually evolved in to more or less standard medicine.</a:t>
            </a:r>
          </a:p>
        </p:txBody>
      </p:sp>
      <p:sp>
        <p:nvSpPr>
          <p:cNvPr id="4" name="Date Placeholder 3">
            <a:extLst>
              <a:ext uri="{FF2B5EF4-FFF2-40B4-BE49-F238E27FC236}">
                <a16:creationId xmlns:a16="http://schemas.microsoft.com/office/drawing/2014/main" id="{09673D61-A02E-0CA3-6836-E3A17B03B8D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8A2A575-9F29-FDF9-F4AC-1D73E51CCFDF}"/>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769F1FD4-0C53-5425-A13F-0FB2E148667F}"/>
              </a:ext>
            </a:extLst>
          </p:cNvPr>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pic>
        <p:nvPicPr>
          <p:cNvPr id="3074" name="Picture 2" descr="Understanding Different Types of Chiropractic Therapy in SF | PostureWorks  Chiropractic">
            <a:extLst>
              <a:ext uri="{FF2B5EF4-FFF2-40B4-BE49-F238E27FC236}">
                <a16:creationId xmlns:a16="http://schemas.microsoft.com/office/drawing/2014/main" id="{7114D41D-C80E-FF48-4CBB-46793339D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8946" y="1099655"/>
            <a:ext cx="2278987" cy="151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335776"/>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66457-5E39-06CE-CC1F-BAAA7352B115}"/>
              </a:ext>
            </a:extLst>
          </p:cNvPr>
          <p:cNvSpPr>
            <a:spLocks noGrp="1"/>
          </p:cNvSpPr>
          <p:nvPr>
            <p:ph type="title"/>
          </p:nvPr>
        </p:nvSpPr>
        <p:spPr>
          <a:xfrm>
            <a:off x="441713" y="645620"/>
            <a:ext cx="8229600" cy="628207"/>
          </a:xfrm>
        </p:spPr>
        <p:txBody>
          <a:bodyPr>
            <a:normAutofit fontScale="90000"/>
          </a:bodyPr>
          <a:lstStyle/>
          <a:p>
            <a:r>
              <a:rPr lang="en-US" dirty="0"/>
              <a:t>Transfer of Learned Behavior Through Brain Extracts (Havi </a:t>
            </a:r>
            <a:r>
              <a:rPr lang="en-US" dirty="0" err="1"/>
              <a:t>Yadia</a:t>
            </a:r>
            <a:r>
              <a:rPr lang="en-US" dirty="0"/>
              <a:t>)</a:t>
            </a:r>
          </a:p>
        </p:txBody>
      </p:sp>
      <p:sp>
        <p:nvSpPr>
          <p:cNvPr id="3" name="Content Placeholder 2">
            <a:extLst>
              <a:ext uri="{FF2B5EF4-FFF2-40B4-BE49-F238E27FC236}">
                <a16:creationId xmlns:a16="http://schemas.microsoft.com/office/drawing/2014/main" id="{928066AE-D7EC-6BF2-9541-BDF9E5E90168}"/>
              </a:ext>
            </a:extLst>
          </p:cNvPr>
          <p:cNvSpPr>
            <a:spLocks noGrp="1"/>
          </p:cNvSpPr>
          <p:nvPr>
            <p:ph idx="1"/>
          </p:nvPr>
        </p:nvSpPr>
        <p:spPr>
          <a:xfrm>
            <a:off x="441713" y="1589314"/>
            <a:ext cx="8229600" cy="5034428"/>
          </a:xfrm>
        </p:spPr>
        <p:txBody>
          <a:bodyPr>
            <a:normAutofit/>
          </a:bodyPr>
          <a:lstStyle/>
          <a:p>
            <a:r>
              <a:rPr lang="en-US" sz="2000" dirty="0"/>
              <a:t>This one is new to me.</a:t>
            </a:r>
          </a:p>
          <a:p>
            <a:r>
              <a:rPr lang="en-US" sz="2000" dirty="0"/>
              <a:t>In 1966, two papers claimed to show that </a:t>
            </a:r>
            <a:br>
              <a:rPr lang="en-US" sz="2000" dirty="0"/>
            </a:br>
            <a:r>
              <a:rPr lang="en-US" sz="2000" dirty="0"/>
              <a:t>memories could be transferred from one </a:t>
            </a:r>
            <a:br>
              <a:rPr lang="en-US" sz="2000" dirty="0"/>
            </a:br>
            <a:r>
              <a:rPr lang="en-US" sz="2000" dirty="0"/>
              <a:t>rat to another by transferring RNA from the brain (</a:t>
            </a:r>
            <a:r>
              <a:rPr lang="en-US" sz="2000" dirty="0">
                <a:hlinkClick r:id="rId2"/>
              </a:rPr>
              <a:t>1</a:t>
            </a:r>
            <a:r>
              <a:rPr lang="en-US" sz="2000" dirty="0"/>
              <a:t>, </a:t>
            </a:r>
            <a:r>
              <a:rPr lang="en-US" sz="2000" dirty="0">
                <a:hlinkClick r:id="rId3"/>
              </a:rPr>
              <a:t>2</a:t>
            </a:r>
            <a:r>
              <a:rPr lang="en-US" sz="2000" dirty="0"/>
              <a:t>)</a:t>
            </a:r>
          </a:p>
          <a:p>
            <a:pPr lvl="1"/>
            <a:r>
              <a:rPr lang="en-US" sz="1600" dirty="0"/>
              <a:t>One group of rats was trained to run a maze in search of food.</a:t>
            </a:r>
          </a:p>
          <a:p>
            <a:pPr lvl="1"/>
            <a:r>
              <a:rPr lang="en-US" sz="1600" dirty="0"/>
              <a:t>They were then decapitated, their brain matter put in solution, and injected into other rats.</a:t>
            </a:r>
          </a:p>
          <a:p>
            <a:pPr lvl="1"/>
            <a:r>
              <a:rPr lang="en-US" sz="1600" dirty="0"/>
              <a:t>The claim is that the second group of rats could run the maze with little or no training.</a:t>
            </a:r>
          </a:p>
          <a:p>
            <a:r>
              <a:rPr lang="en-US" sz="2000" dirty="0"/>
              <a:t>This seems to have been a somewhat popular line of research back then.</a:t>
            </a:r>
          </a:p>
          <a:p>
            <a:r>
              <a:rPr lang="en-US" sz="2000" dirty="0"/>
              <a:t>Skimming through the papers, it looks like they were changing lots of variables in the test, which is some evidence of p-hacking.  </a:t>
            </a:r>
          </a:p>
          <a:p>
            <a:r>
              <a:rPr lang="en-US" sz="2000" dirty="0"/>
              <a:t>While these authors claimed other positive results, and least two other groups tried and failed to reproduce them (</a:t>
            </a:r>
            <a:r>
              <a:rPr lang="en-US" sz="2000" dirty="0">
                <a:hlinkClick r:id="rId4"/>
              </a:rPr>
              <a:t>1</a:t>
            </a:r>
            <a:r>
              <a:rPr lang="en-US" sz="2000" dirty="0"/>
              <a:t>, </a:t>
            </a:r>
            <a:r>
              <a:rPr lang="en-US" sz="2000" dirty="0">
                <a:hlinkClick r:id="rId5"/>
              </a:rPr>
              <a:t>2</a:t>
            </a:r>
            <a:r>
              <a:rPr lang="en-US" sz="2000" dirty="0"/>
              <a:t>)</a:t>
            </a:r>
          </a:p>
          <a:p>
            <a:pPr lvl="1"/>
            <a:endParaRPr lang="en-US" sz="1600" dirty="0"/>
          </a:p>
          <a:p>
            <a:endParaRPr lang="en-US" sz="2000" dirty="0"/>
          </a:p>
        </p:txBody>
      </p:sp>
      <p:sp>
        <p:nvSpPr>
          <p:cNvPr id="4" name="Date Placeholder 3">
            <a:extLst>
              <a:ext uri="{FF2B5EF4-FFF2-40B4-BE49-F238E27FC236}">
                <a16:creationId xmlns:a16="http://schemas.microsoft.com/office/drawing/2014/main" id="{C2207435-A813-9C79-08A4-82EC9294BA9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9FDF4EE-78BA-B547-423E-C9D150304CCF}"/>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BFDD2B4F-7737-8643-0237-C34FD1EC0CF6}"/>
              </a:ext>
            </a:extLst>
          </p:cNvPr>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pic>
        <p:nvPicPr>
          <p:cNvPr id="4098" name="Picture 2" descr="Psychology, Learning, Operant Conditioning | OpenEd CUNY">
            <a:extLst>
              <a:ext uri="{FF2B5EF4-FFF2-40B4-BE49-F238E27FC236}">
                <a16:creationId xmlns:a16="http://schemas.microsoft.com/office/drawing/2014/main" id="{810B93FE-C595-FE5D-20AA-5B9CC61919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9" y="959723"/>
            <a:ext cx="2220685" cy="1594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267857"/>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42615-D4E5-30EA-76A9-75EEFF1003FE}"/>
              </a:ext>
            </a:extLst>
          </p:cNvPr>
          <p:cNvSpPr>
            <a:spLocks noGrp="1"/>
          </p:cNvSpPr>
          <p:nvPr>
            <p:ph type="title"/>
          </p:nvPr>
        </p:nvSpPr>
        <p:spPr/>
        <p:txBody>
          <a:bodyPr/>
          <a:lstStyle/>
          <a:p>
            <a:r>
              <a:rPr lang="en-US" dirty="0"/>
              <a:t>Status</a:t>
            </a:r>
          </a:p>
        </p:txBody>
      </p:sp>
      <p:sp>
        <p:nvSpPr>
          <p:cNvPr id="3" name="Content Placeholder 2">
            <a:extLst>
              <a:ext uri="{FF2B5EF4-FFF2-40B4-BE49-F238E27FC236}">
                <a16:creationId xmlns:a16="http://schemas.microsoft.com/office/drawing/2014/main" id="{FBF49689-62A8-0104-09F3-205B0A07AE45}"/>
              </a:ext>
            </a:extLst>
          </p:cNvPr>
          <p:cNvSpPr>
            <a:spLocks noGrp="1"/>
          </p:cNvSpPr>
          <p:nvPr>
            <p:ph idx="1"/>
          </p:nvPr>
        </p:nvSpPr>
        <p:spPr/>
        <p:txBody>
          <a:bodyPr/>
          <a:lstStyle/>
          <a:p>
            <a:r>
              <a:rPr lang="en-US" dirty="0"/>
              <a:t>Interest in this field seems to have died out.</a:t>
            </a:r>
          </a:p>
          <a:p>
            <a:r>
              <a:rPr lang="en-US" dirty="0"/>
              <a:t>Most of the papers are from the 1960s and 1970s.</a:t>
            </a:r>
          </a:p>
          <a:p>
            <a:r>
              <a:rPr lang="en-US" dirty="0"/>
              <a:t>The original article has only been cited 18 times, mostly before 1980</a:t>
            </a:r>
          </a:p>
          <a:p>
            <a:endParaRPr lang="en-US" dirty="0"/>
          </a:p>
          <a:p>
            <a:endParaRPr lang="en-US" dirty="0"/>
          </a:p>
          <a:p>
            <a:endParaRPr lang="en-US" dirty="0"/>
          </a:p>
          <a:p>
            <a:endParaRPr lang="en-US" dirty="0"/>
          </a:p>
          <a:p>
            <a:endParaRPr lang="en-US" dirty="0"/>
          </a:p>
          <a:p>
            <a:r>
              <a:rPr lang="en-US" dirty="0"/>
              <a:t>I think it’s fair to say this one is dead.</a:t>
            </a:r>
          </a:p>
        </p:txBody>
      </p:sp>
      <p:sp>
        <p:nvSpPr>
          <p:cNvPr id="4" name="Date Placeholder 3">
            <a:extLst>
              <a:ext uri="{FF2B5EF4-FFF2-40B4-BE49-F238E27FC236}">
                <a16:creationId xmlns:a16="http://schemas.microsoft.com/office/drawing/2014/main" id="{625B3DA5-EC28-5907-B518-EF910165CA7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2F5242B-D4DA-F4F6-4CEE-F4137B4EF92A}"/>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53B37774-0507-89B4-6410-9F5D81E72661}"/>
              </a:ext>
            </a:extLst>
          </p:cNvPr>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pic>
        <p:nvPicPr>
          <p:cNvPr id="7" name="Picture 6">
            <a:extLst>
              <a:ext uri="{FF2B5EF4-FFF2-40B4-BE49-F238E27FC236}">
                <a16:creationId xmlns:a16="http://schemas.microsoft.com/office/drawing/2014/main" id="{255D33AE-EE53-8F80-7E8B-5FFD69CD37D9}"/>
              </a:ext>
            </a:extLst>
          </p:cNvPr>
          <p:cNvPicPr>
            <a:picLocks noChangeAspect="1"/>
          </p:cNvPicPr>
          <p:nvPr/>
        </p:nvPicPr>
        <p:blipFill>
          <a:blip r:embed="rId2"/>
          <a:stretch>
            <a:fillRect/>
          </a:stretch>
        </p:blipFill>
        <p:spPr>
          <a:xfrm>
            <a:off x="1736272" y="2947838"/>
            <a:ext cx="4196442" cy="1911712"/>
          </a:xfrm>
          <a:prstGeom prst="rect">
            <a:avLst/>
          </a:prstGeom>
        </p:spPr>
      </p:pic>
      <p:sp>
        <p:nvSpPr>
          <p:cNvPr id="8" name="TextBox 7">
            <a:extLst>
              <a:ext uri="{FF2B5EF4-FFF2-40B4-BE49-F238E27FC236}">
                <a16:creationId xmlns:a16="http://schemas.microsoft.com/office/drawing/2014/main" id="{342BDA7F-A926-08DA-C17F-D93C2F452A9E}"/>
              </a:ext>
            </a:extLst>
          </p:cNvPr>
          <p:cNvSpPr txBox="1"/>
          <p:nvPr/>
        </p:nvSpPr>
        <p:spPr>
          <a:xfrm>
            <a:off x="6193971" y="3037114"/>
            <a:ext cx="2214401" cy="954107"/>
          </a:xfrm>
          <a:prstGeom prst="rect">
            <a:avLst/>
          </a:prstGeom>
          <a:noFill/>
        </p:spPr>
        <p:txBody>
          <a:bodyPr wrap="square" rtlCol="0">
            <a:spAutoFit/>
          </a:bodyPr>
          <a:lstStyle/>
          <a:p>
            <a:r>
              <a:rPr lang="en-US" sz="1400" dirty="0">
                <a:latin typeface="+mn-lt"/>
              </a:rPr>
              <a:t>These are overview  articles, which mention the result, but do not endorse it.</a:t>
            </a:r>
          </a:p>
        </p:txBody>
      </p:sp>
      <p:cxnSp>
        <p:nvCxnSpPr>
          <p:cNvPr id="10" name="Straight Arrow Connector 9">
            <a:extLst>
              <a:ext uri="{FF2B5EF4-FFF2-40B4-BE49-F238E27FC236}">
                <a16:creationId xmlns:a16="http://schemas.microsoft.com/office/drawing/2014/main" id="{9C73FDAF-4484-3816-2FCA-6EE84C7E0299}"/>
              </a:ext>
            </a:extLst>
          </p:cNvPr>
          <p:cNvCxnSpPr/>
          <p:nvPr/>
        </p:nvCxnSpPr>
        <p:spPr>
          <a:xfrm flipH="1">
            <a:off x="5584372" y="3842657"/>
            <a:ext cx="544285" cy="3048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1562175"/>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F5710-BB31-E871-56B5-A9FEA1B98CF3}"/>
              </a:ext>
            </a:extLst>
          </p:cNvPr>
          <p:cNvSpPr>
            <a:spLocks noGrp="1"/>
          </p:cNvSpPr>
          <p:nvPr>
            <p:ph type="title"/>
          </p:nvPr>
        </p:nvSpPr>
        <p:spPr/>
        <p:txBody>
          <a:bodyPr/>
          <a:lstStyle/>
          <a:p>
            <a:r>
              <a:rPr lang="en-US" dirty="0"/>
              <a:t>Chernobyl Series (Azul Castillo)</a:t>
            </a:r>
          </a:p>
        </p:txBody>
      </p:sp>
      <p:sp>
        <p:nvSpPr>
          <p:cNvPr id="3" name="Content Placeholder 2">
            <a:extLst>
              <a:ext uri="{FF2B5EF4-FFF2-40B4-BE49-F238E27FC236}">
                <a16:creationId xmlns:a16="http://schemas.microsoft.com/office/drawing/2014/main" id="{D2922005-9236-3AEC-8AC1-858A283F8C6B}"/>
              </a:ext>
            </a:extLst>
          </p:cNvPr>
          <p:cNvSpPr>
            <a:spLocks noGrp="1"/>
          </p:cNvSpPr>
          <p:nvPr>
            <p:ph idx="1"/>
          </p:nvPr>
        </p:nvSpPr>
        <p:spPr/>
        <p:txBody>
          <a:bodyPr>
            <a:normAutofit fontScale="85000" lnSpcReduction="10000"/>
          </a:bodyPr>
          <a:lstStyle/>
          <a:p>
            <a:r>
              <a:rPr lang="en-US" sz="2000" dirty="0"/>
              <a:t>On April 26, 1986, Reactor #4 at the Chernobyl Nuclear </a:t>
            </a:r>
            <a:br>
              <a:rPr lang="en-US" sz="2000" dirty="0"/>
            </a:br>
            <a:r>
              <a:rPr lang="en-US" sz="2000" dirty="0"/>
              <a:t>Power Site in the Soviet Union (present day Ukraine)was </a:t>
            </a:r>
            <a:br>
              <a:rPr lang="en-US" sz="2000" dirty="0"/>
            </a:br>
            <a:r>
              <a:rPr lang="en-US" sz="2000" dirty="0"/>
              <a:t>performing a test to simulate cooling the reactor during </a:t>
            </a:r>
            <a:br>
              <a:rPr lang="en-US" sz="2000" dirty="0"/>
            </a:br>
            <a:r>
              <a:rPr lang="en-US" sz="2000" dirty="0"/>
              <a:t>a power outage.</a:t>
            </a:r>
          </a:p>
          <a:p>
            <a:r>
              <a:rPr lang="en-US" sz="2000" dirty="0"/>
              <a:t>Because of a series of mistakes and a design flaw in </a:t>
            </a:r>
            <a:br>
              <a:rPr lang="en-US" sz="2000" dirty="0"/>
            </a:br>
            <a:r>
              <a:rPr lang="en-US" sz="2000" dirty="0"/>
              <a:t>the reactor, this ended up causing and </a:t>
            </a:r>
            <a:r>
              <a:rPr lang="en-US" sz="2000" dirty="0">
                <a:hlinkClick r:id="rId2"/>
              </a:rPr>
              <a:t>explosion and </a:t>
            </a:r>
            <a:br>
              <a:rPr lang="en-US" sz="2000" dirty="0">
                <a:hlinkClick r:id="rId2"/>
              </a:rPr>
            </a:br>
            <a:r>
              <a:rPr lang="en-US" sz="2000" dirty="0">
                <a:hlinkClick r:id="rId2"/>
              </a:rPr>
              <a:t>a meltdown</a:t>
            </a:r>
            <a:r>
              <a:rPr lang="en-US" sz="2000" dirty="0"/>
              <a:t>.  </a:t>
            </a:r>
          </a:p>
          <a:p>
            <a:pPr lvl="1"/>
            <a:r>
              <a:rPr lang="en-US" sz="1800" dirty="0"/>
              <a:t>This immediately killed two engineers and severely burned </a:t>
            </a:r>
            <a:br>
              <a:rPr lang="en-US" sz="1800" dirty="0"/>
            </a:br>
            <a:r>
              <a:rPr lang="en-US" sz="1800" dirty="0"/>
              <a:t>two others.</a:t>
            </a:r>
          </a:p>
          <a:p>
            <a:pPr lvl="1"/>
            <a:r>
              <a:rPr lang="en-US" sz="1800" dirty="0"/>
              <a:t>Of the 237 workers hospitalized, 134 showed symptoms of acute radiation syndrome (ARS), of which 28 died within three months.</a:t>
            </a:r>
          </a:p>
          <a:p>
            <a:pPr lvl="1"/>
            <a:r>
              <a:rPr lang="en-US" sz="1800" dirty="0"/>
              <a:t>Fatality estimates from fallout range from 100 to 9000.</a:t>
            </a:r>
          </a:p>
          <a:p>
            <a:pPr lvl="1"/>
            <a:r>
              <a:rPr lang="en-US" sz="1800" dirty="0"/>
              <a:t>The town of </a:t>
            </a:r>
            <a:r>
              <a:rPr lang="en-US" sz="1800" dirty="0">
                <a:hlinkClick r:id="rId3"/>
              </a:rPr>
              <a:t>Pripyat</a:t>
            </a:r>
            <a:r>
              <a:rPr lang="en-US" sz="1800" dirty="0"/>
              <a:t> was immediately abandoned and remains a ghost town to this day.</a:t>
            </a:r>
          </a:p>
          <a:p>
            <a:r>
              <a:rPr lang="en-US" sz="2200" dirty="0"/>
              <a:t>Radiation was detected in many other countries, and it was assumed the Soviets would simply lie about it, but they surprised everyone by (mostly) coming clean.</a:t>
            </a:r>
            <a:endParaRPr lang="en-US" sz="1800" dirty="0"/>
          </a:p>
          <a:p>
            <a:pPr lvl="1"/>
            <a:r>
              <a:rPr lang="en-US" sz="1800" dirty="0"/>
              <a:t>”</a:t>
            </a:r>
            <a:r>
              <a:rPr lang="en-US" sz="1800" dirty="0">
                <a:hlinkClick r:id="rId4"/>
              </a:rPr>
              <a:t>Chernobyl Notebook</a:t>
            </a:r>
            <a:r>
              <a:rPr lang="en-US" sz="1800" dirty="0"/>
              <a:t>” is the English version of the official Soviet public release.</a:t>
            </a:r>
          </a:p>
          <a:p>
            <a:pPr lvl="1"/>
            <a:r>
              <a:rPr lang="en-US" sz="1800" dirty="0"/>
              <a:t>Contains one of the most Russian lines I’ve ever read: “They put the IV needle in my vein. After about 2 hours, I began to feel vigor in my body. When the IV was finished, I stood up and began to look for a smoke.”</a:t>
            </a:r>
          </a:p>
          <a:p>
            <a:pPr lvl="1"/>
            <a:r>
              <a:rPr lang="en-US" sz="1800" dirty="0"/>
              <a:t>Gets most of the facts right, but blames some of the wrong people.  </a:t>
            </a:r>
          </a:p>
        </p:txBody>
      </p:sp>
      <p:sp>
        <p:nvSpPr>
          <p:cNvPr id="4" name="Date Placeholder 3">
            <a:extLst>
              <a:ext uri="{FF2B5EF4-FFF2-40B4-BE49-F238E27FC236}">
                <a16:creationId xmlns:a16="http://schemas.microsoft.com/office/drawing/2014/main" id="{D10CA7E2-2B6E-90AF-F8E3-6D9BE7F6DAFB}"/>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6B57916-85CE-2BE3-5A05-FDB124D0203F}"/>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9526410D-5C45-9C93-A408-0B5959A4C745}"/>
              </a:ext>
            </a:extLst>
          </p:cNvPr>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pic>
        <p:nvPicPr>
          <p:cNvPr id="5122" name="Picture 2">
            <a:extLst>
              <a:ext uri="{FF2B5EF4-FFF2-40B4-BE49-F238E27FC236}">
                <a16:creationId xmlns:a16="http://schemas.microsoft.com/office/drawing/2014/main" id="{7A2C4C70-36AC-3D7B-46FA-0446AAD37E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429838"/>
            <a:ext cx="1835084" cy="2818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126374"/>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1223-C54F-53D2-D5E7-92452C2D22E7}"/>
              </a:ext>
            </a:extLst>
          </p:cNvPr>
          <p:cNvSpPr>
            <a:spLocks noGrp="1"/>
          </p:cNvSpPr>
          <p:nvPr>
            <p:ph type="title"/>
          </p:nvPr>
        </p:nvSpPr>
        <p:spPr/>
        <p:txBody>
          <a:bodyPr/>
          <a:lstStyle/>
          <a:p>
            <a:r>
              <a:rPr lang="en-US" dirty="0"/>
              <a:t>The </a:t>
            </a:r>
            <a:r>
              <a:rPr lang="en-US" dirty="0">
                <a:hlinkClick r:id="rId2"/>
              </a:rPr>
              <a:t>HBO Chernobyl Miniseries</a:t>
            </a:r>
            <a:endParaRPr lang="en-US" dirty="0"/>
          </a:p>
        </p:txBody>
      </p:sp>
      <p:sp>
        <p:nvSpPr>
          <p:cNvPr id="3" name="Content Placeholder 2">
            <a:extLst>
              <a:ext uri="{FF2B5EF4-FFF2-40B4-BE49-F238E27FC236}">
                <a16:creationId xmlns:a16="http://schemas.microsoft.com/office/drawing/2014/main" id="{3A8C8DFF-8503-36DB-6CD7-6BDBAAAAB9CF}"/>
              </a:ext>
            </a:extLst>
          </p:cNvPr>
          <p:cNvSpPr>
            <a:spLocks noGrp="1"/>
          </p:cNvSpPr>
          <p:nvPr>
            <p:ph idx="1"/>
          </p:nvPr>
        </p:nvSpPr>
        <p:spPr/>
        <p:txBody>
          <a:bodyPr>
            <a:normAutofit fontScale="85000" lnSpcReduction="10000"/>
          </a:bodyPr>
          <a:lstStyle/>
          <a:p>
            <a:r>
              <a:rPr lang="en-US" sz="2000" dirty="0"/>
              <a:t>I consider the HBO miniseries to be a masterclass in </a:t>
            </a:r>
            <a:br>
              <a:rPr lang="en-US" sz="2000" dirty="0"/>
            </a:br>
            <a:r>
              <a:rPr lang="en-US" sz="2000" dirty="0"/>
              <a:t>how to tell a technically complex story in a compelling </a:t>
            </a:r>
            <a:br>
              <a:rPr lang="en-US" sz="2000" dirty="0"/>
            </a:br>
            <a:r>
              <a:rPr lang="en-US" sz="2000" dirty="0"/>
              <a:t>fashion.</a:t>
            </a:r>
          </a:p>
          <a:p>
            <a:pPr lvl="1"/>
            <a:r>
              <a:rPr lang="en-US" sz="1600" dirty="0"/>
              <a:t>Focuses on </a:t>
            </a:r>
            <a:r>
              <a:rPr lang="en-US" sz="1600" dirty="0">
                <a:hlinkClick r:id="rId3"/>
              </a:rPr>
              <a:t>Valery </a:t>
            </a:r>
            <a:r>
              <a:rPr lang="en-US" sz="1600" dirty="0" err="1">
                <a:hlinkClick r:id="rId3"/>
              </a:rPr>
              <a:t>Legasov</a:t>
            </a:r>
            <a:r>
              <a:rPr lang="en-US" sz="1600" dirty="0">
                <a:hlinkClick r:id="rId3"/>
              </a:rPr>
              <a:t> </a:t>
            </a:r>
            <a:r>
              <a:rPr lang="en-US" sz="1600" dirty="0"/>
              <a:t>(played by Jared Harris), who investigated </a:t>
            </a:r>
            <a:br>
              <a:rPr lang="en-US" sz="1600" dirty="0"/>
            </a:br>
            <a:r>
              <a:rPr lang="en-US" sz="1600" dirty="0"/>
              <a:t>the incident and later committed suicide.</a:t>
            </a:r>
          </a:p>
          <a:p>
            <a:r>
              <a:rPr lang="en-US" sz="2000" dirty="0"/>
              <a:t>Some good dramatic choices</a:t>
            </a:r>
          </a:p>
          <a:p>
            <a:pPr lvl="1"/>
            <a:r>
              <a:rPr lang="en-US" sz="1600" dirty="0" err="1"/>
              <a:t>Legasov’s</a:t>
            </a:r>
            <a:r>
              <a:rPr lang="en-US" sz="1600" dirty="0"/>
              <a:t> assistant, Ulana </a:t>
            </a:r>
            <a:r>
              <a:rPr lang="en-US" sz="1600" dirty="0" err="1"/>
              <a:t>Khomyuk</a:t>
            </a:r>
            <a:r>
              <a:rPr lang="en-US" sz="1600" dirty="0"/>
              <a:t> (played by Emily Watson) is actually a composite of several real people.  </a:t>
            </a:r>
          </a:p>
          <a:p>
            <a:pPr lvl="1"/>
            <a:r>
              <a:rPr lang="en-US" sz="1600" dirty="0" err="1"/>
              <a:t>Legasov</a:t>
            </a:r>
            <a:r>
              <a:rPr lang="en-US" sz="1600" dirty="0"/>
              <a:t> never testified at the trial, which was a proper Soviet show trial with a predetermined verdict, but having him testify in the show was an excellent way to explain the disaster in detail to a lay audience.  </a:t>
            </a:r>
          </a:p>
          <a:p>
            <a:r>
              <a:rPr lang="en-US" sz="2000" dirty="0"/>
              <a:t>Some minor errors:</a:t>
            </a:r>
          </a:p>
          <a:p>
            <a:pPr lvl="1"/>
            <a:r>
              <a:rPr lang="en-US" sz="1600" dirty="0"/>
              <a:t>The show implies a helicopter crashed due to radiation when in fact it hit a crane.</a:t>
            </a:r>
          </a:p>
          <a:p>
            <a:pPr lvl="1"/>
            <a:r>
              <a:rPr lang="en-US" sz="1600" dirty="0"/>
              <a:t>The show overstated the size of the possible explosion from the molten core leaking into the water reservoir below.</a:t>
            </a:r>
          </a:p>
          <a:p>
            <a:pPr lvl="1"/>
            <a:r>
              <a:rPr lang="en-US" sz="1600" dirty="0"/>
              <a:t>The claim that people watching from the “Bridge of Death” later died is an urban legend.  </a:t>
            </a:r>
          </a:p>
          <a:p>
            <a:r>
              <a:rPr lang="en-US" sz="2000" dirty="0"/>
              <a:t>Some things that are incorrectly claimed to be errors:</a:t>
            </a:r>
          </a:p>
          <a:p>
            <a:pPr lvl="1"/>
            <a:r>
              <a:rPr lang="en-US" sz="1600" dirty="0"/>
              <a:t>Some have criticized the extreme condition of the firemen as overly exploitative, but it’s taken verbatim from eyewitness accounts.</a:t>
            </a:r>
          </a:p>
          <a:p>
            <a:pPr lvl="1"/>
            <a:r>
              <a:rPr lang="en-US" sz="1600" dirty="0"/>
              <a:t>Some have said they firemen themselves would not be radioactive because there would be no secondary activation, but this was contamination in their blood and lymphatic system.</a:t>
            </a:r>
          </a:p>
          <a:p>
            <a:r>
              <a:rPr lang="en-US" sz="2000" dirty="0"/>
              <a:t>In the end, the show got a lot more right than it got wrong.</a:t>
            </a:r>
          </a:p>
          <a:p>
            <a:pPr lvl="1"/>
            <a:r>
              <a:rPr lang="en-US" sz="1600" dirty="0"/>
              <a:t>The </a:t>
            </a:r>
            <a:r>
              <a:rPr lang="en-US" sz="1600" dirty="0">
                <a:hlinkClick r:id="rId4"/>
              </a:rPr>
              <a:t>companion podcast</a:t>
            </a:r>
            <a:r>
              <a:rPr lang="en-US" sz="1600" dirty="0"/>
              <a:t> is also very interesting and entertaining.</a:t>
            </a:r>
          </a:p>
        </p:txBody>
      </p:sp>
      <p:sp>
        <p:nvSpPr>
          <p:cNvPr id="4" name="Date Placeholder 3">
            <a:extLst>
              <a:ext uri="{FF2B5EF4-FFF2-40B4-BE49-F238E27FC236}">
                <a16:creationId xmlns:a16="http://schemas.microsoft.com/office/drawing/2014/main" id="{9E32C31D-6BCE-7281-AA6B-470E44920A78}"/>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DAE8D9A-3CC0-A5CD-345A-C524BCE8331E}"/>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BC3D2FAF-F763-BBD7-16CE-35A38627B1A4}"/>
              </a:ext>
            </a:extLst>
          </p:cNvPr>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pic>
        <p:nvPicPr>
          <p:cNvPr id="6146" name="Picture 2" descr="Chernobyl (miniseries) - Wikipedia">
            <a:extLst>
              <a:ext uri="{FF2B5EF4-FFF2-40B4-BE49-F238E27FC236}">
                <a16:creationId xmlns:a16="http://schemas.microsoft.com/office/drawing/2014/main" id="{AE542210-120C-B05A-1D33-4F2BE486B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5090" y="471448"/>
            <a:ext cx="1407197" cy="208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09841"/>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CBBE0-CA05-0431-E1F2-3421F966CBFC}"/>
              </a:ext>
            </a:extLst>
          </p:cNvPr>
          <p:cNvSpPr>
            <a:spLocks noGrp="1"/>
          </p:cNvSpPr>
          <p:nvPr>
            <p:ph type="title"/>
          </p:nvPr>
        </p:nvSpPr>
        <p:spPr/>
        <p:txBody>
          <a:bodyPr/>
          <a:lstStyle/>
          <a:p>
            <a:r>
              <a:rPr lang="en-US" dirty="0"/>
              <a:t>The Guru Fallacy (Emily Hines)</a:t>
            </a:r>
          </a:p>
        </p:txBody>
      </p:sp>
      <p:sp>
        <p:nvSpPr>
          <p:cNvPr id="3" name="Content Placeholder 2">
            <a:extLst>
              <a:ext uri="{FF2B5EF4-FFF2-40B4-BE49-F238E27FC236}">
                <a16:creationId xmlns:a16="http://schemas.microsoft.com/office/drawing/2014/main" id="{9A468DE4-935D-19D9-DB54-920C2051098B}"/>
              </a:ext>
            </a:extLst>
          </p:cNvPr>
          <p:cNvSpPr>
            <a:spLocks noGrp="1"/>
          </p:cNvSpPr>
          <p:nvPr>
            <p:ph idx="1"/>
          </p:nvPr>
        </p:nvSpPr>
        <p:spPr/>
        <p:txBody>
          <a:bodyPr>
            <a:normAutofit lnSpcReduction="10000"/>
          </a:bodyPr>
          <a:lstStyle/>
          <a:p>
            <a:r>
              <a:rPr lang="en-US" sz="2000" dirty="0"/>
              <a:t>This one is right in my wheelhouse!</a:t>
            </a:r>
          </a:p>
          <a:p>
            <a:r>
              <a:rPr lang="en-US" sz="2000" dirty="0"/>
              <a:t>The articles submitted were:</a:t>
            </a:r>
          </a:p>
          <a:p>
            <a:pPr lvl="1"/>
            <a:r>
              <a:rPr lang="en-US" sz="1600" dirty="0"/>
              <a:t>“</a:t>
            </a:r>
            <a:r>
              <a:rPr lang="en-US" sz="1600" dirty="0">
                <a:hlinkClick r:id="rId2"/>
              </a:rPr>
              <a:t>On the reception and detection of pseudo-profound bullshit</a:t>
            </a:r>
            <a:r>
              <a:rPr lang="en-US" sz="1600" dirty="0"/>
              <a:t>” </a:t>
            </a:r>
          </a:p>
          <a:p>
            <a:pPr lvl="1"/>
            <a:r>
              <a:rPr lang="en-US" sz="1600" dirty="0"/>
              <a:t>“</a:t>
            </a:r>
            <a:r>
              <a:rPr lang="en-US" sz="1600" dirty="0">
                <a:hlinkClick r:id="rId3"/>
              </a:rPr>
              <a:t>The Guru Fallacy: Exposing Deepak Chopra’s Claims With Critical Thinking</a:t>
            </a:r>
            <a:r>
              <a:rPr lang="en-US" sz="1600" dirty="0"/>
              <a:t>”</a:t>
            </a:r>
          </a:p>
          <a:p>
            <a:pPr lvl="1"/>
            <a:r>
              <a:rPr lang="en-US" sz="1600" dirty="0"/>
              <a:t>“</a:t>
            </a:r>
            <a:r>
              <a:rPr lang="en-US" sz="1600" dirty="0">
                <a:hlinkClick r:id="rId4"/>
              </a:rPr>
              <a:t>Professor Jerry Coyne explains why Deepak Chopra is nothing more than a fraud</a:t>
            </a:r>
            <a:r>
              <a:rPr lang="en-US" sz="1600" dirty="0"/>
              <a:t>”</a:t>
            </a:r>
          </a:p>
          <a:p>
            <a:r>
              <a:rPr lang="en-US" sz="2000" dirty="0"/>
              <a:t>They obviously focus on </a:t>
            </a:r>
            <a:r>
              <a:rPr lang="en-US" sz="2000" dirty="0">
                <a:hlinkClick r:id="rId5"/>
              </a:rPr>
              <a:t>Deepak Chopra</a:t>
            </a:r>
            <a:r>
              <a:rPr lang="en-US" sz="2000" dirty="0"/>
              <a:t>, who was once a highly respected medical doctor, who taught at the medical schools  Tufts University, Boston University, and Harvard University before becoming Chief of Staff at New England Memorial Hospital.</a:t>
            </a:r>
          </a:p>
          <a:p>
            <a:r>
              <a:rPr lang="en-US" sz="2000" dirty="0"/>
              <a:t>Later, he realized there was more money and fame in spouting New Age gobbledygook and he started spouting total nonsense.  </a:t>
            </a:r>
          </a:p>
          <a:p>
            <a:r>
              <a:rPr lang="en-US" sz="2000" dirty="0"/>
              <a:t>His approach is two-pronged:</a:t>
            </a:r>
          </a:p>
          <a:p>
            <a:pPr lvl="1"/>
            <a:r>
              <a:rPr lang="en-US" sz="1800" dirty="0"/>
              <a:t>Profound-sounding statements that have no meaning. Examples:</a:t>
            </a:r>
          </a:p>
          <a:p>
            <a:pPr lvl="2"/>
            <a:r>
              <a:rPr lang="en-US" dirty="0"/>
              <a:t>"Attention and intention are the mechanics of manifestation.”</a:t>
            </a:r>
          </a:p>
          <a:p>
            <a:pPr lvl="2"/>
            <a:r>
              <a:rPr lang="en-US" dirty="0"/>
              <a:t>“Love is entangled in ephemeral fulfillment.”</a:t>
            </a:r>
          </a:p>
          <a:p>
            <a:pPr lvl="2"/>
            <a:r>
              <a:rPr lang="en-US" dirty="0"/>
              <a:t>“Orderliness meditates on spiritual molecules.”</a:t>
            </a:r>
          </a:p>
          <a:p>
            <a:pPr lvl="1"/>
            <a:r>
              <a:rPr lang="en-US" sz="1800" dirty="0"/>
              <a:t>Hijacking actual scientific concepts and using them in nonsensical ways</a:t>
            </a:r>
          </a:p>
          <a:p>
            <a:pPr lvl="2"/>
            <a:r>
              <a:rPr lang="en-US" dirty="0"/>
              <a:t>Particularly quantum mechanics</a:t>
            </a:r>
          </a:p>
        </p:txBody>
      </p:sp>
      <p:sp>
        <p:nvSpPr>
          <p:cNvPr id="4" name="Date Placeholder 3">
            <a:extLst>
              <a:ext uri="{FF2B5EF4-FFF2-40B4-BE49-F238E27FC236}">
                <a16:creationId xmlns:a16="http://schemas.microsoft.com/office/drawing/2014/main" id="{421393A7-DF04-B714-A724-622734A4DC5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2C1FEF5-F954-6AA5-82B2-E9B8886D53BC}"/>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339473EF-7D53-2A7E-B0D1-CDC1744898E5}"/>
              </a:ext>
            </a:extLst>
          </p:cNvPr>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pic>
        <p:nvPicPr>
          <p:cNvPr id="7170" name="Picture 2" descr="4407660909_46d1de0aa3_z">
            <a:extLst>
              <a:ext uri="{FF2B5EF4-FFF2-40B4-BE49-F238E27FC236}">
                <a16:creationId xmlns:a16="http://schemas.microsoft.com/office/drawing/2014/main" id="{E29D1292-43CF-96CC-D180-A4A659FB1F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47826" y="471448"/>
            <a:ext cx="2387829" cy="1583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409466"/>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996D0-AC11-045A-8800-23A166162EC9}"/>
              </a:ext>
            </a:extLst>
          </p:cNvPr>
          <p:cNvSpPr>
            <a:spLocks noGrp="1"/>
          </p:cNvSpPr>
          <p:nvPr>
            <p:ph type="title"/>
          </p:nvPr>
        </p:nvSpPr>
        <p:spPr/>
        <p:txBody>
          <a:bodyPr/>
          <a:lstStyle/>
          <a:p>
            <a:r>
              <a:rPr lang="en-US" dirty="0"/>
              <a:t>Don’t be Fooled By Jargon</a:t>
            </a:r>
          </a:p>
        </p:txBody>
      </p:sp>
      <p:sp>
        <p:nvSpPr>
          <p:cNvPr id="3" name="Content Placeholder 2">
            <a:extLst>
              <a:ext uri="{FF2B5EF4-FFF2-40B4-BE49-F238E27FC236}">
                <a16:creationId xmlns:a16="http://schemas.microsoft.com/office/drawing/2014/main" id="{8371C976-6E84-B44D-F10D-32789E5E3117}"/>
              </a:ext>
            </a:extLst>
          </p:cNvPr>
          <p:cNvSpPr>
            <a:spLocks noGrp="1"/>
          </p:cNvSpPr>
          <p:nvPr>
            <p:ph idx="1"/>
          </p:nvPr>
        </p:nvSpPr>
        <p:spPr/>
        <p:txBody>
          <a:bodyPr>
            <a:normAutofit/>
          </a:bodyPr>
          <a:lstStyle/>
          <a:p>
            <a:r>
              <a:rPr lang="en-US" sz="2000" dirty="0"/>
              <a:t>PSA: If someone who is NOT a physicist starts to talk about quantum mechanics, run don’t walk away, and make sure you have your wallet!</a:t>
            </a:r>
          </a:p>
          <a:p>
            <a:r>
              <a:rPr lang="en-US" sz="2000" dirty="0"/>
              <a:t>Chopra </a:t>
            </a:r>
            <a:r>
              <a:rPr lang="en-US" sz="2000" i="1" dirty="0"/>
              <a:t>loves to talk </a:t>
            </a:r>
            <a:r>
              <a:rPr lang="en-US" sz="2000" dirty="0"/>
              <a:t>about quantum mechanics, a subject he clearly knows nothing about.</a:t>
            </a:r>
          </a:p>
          <a:p>
            <a:pPr lvl="1"/>
            <a:r>
              <a:rPr lang="en-US" sz="1600" dirty="0"/>
              <a:t>He wrote a book called “Quantum Healing” in 1987, which is total nonsense.</a:t>
            </a:r>
          </a:p>
          <a:p>
            <a:pPr lvl="1"/>
            <a:r>
              <a:rPr lang="en-US" sz="1600" dirty="0"/>
              <a:t>You can find a number of quotes from actual scientists about his notions </a:t>
            </a:r>
            <a:r>
              <a:rPr lang="en-US" sz="1600" dirty="0">
                <a:hlinkClick r:id="rId4"/>
              </a:rPr>
              <a:t>here</a:t>
            </a:r>
            <a:r>
              <a:rPr lang="en-US" sz="1600" dirty="0"/>
              <a:t>, but some highlights are:</a:t>
            </a:r>
          </a:p>
          <a:p>
            <a:pPr lvl="2"/>
            <a:r>
              <a:rPr lang="en-US" sz="1600" dirty="0"/>
              <a:t>"few people have distorted and defaced quantum physics more” – Dr. Sadri Hassani</a:t>
            </a:r>
          </a:p>
          <a:p>
            <a:pPr lvl="2"/>
            <a:r>
              <a:rPr lang="en-US" sz="1600" dirty="0"/>
              <a:t>"to a physicist, Chopra's babble about 'energy fields' and 'congealing quantum soup' presents as utter gibberish” – Prof. </a:t>
            </a:r>
            <a:r>
              <a:rPr lang="en-US" sz="1600" dirty="0">
                <a:hlinkClick r:id="rId5" tooltip="Chad Orzel"/>
              </a:rPr>
              <a:t>Chad Orzel</a:t>
            </a:r>
            <a:endParaRPr lang="en-US" sz="1600" dirty="0"/>
          </a:p>
          <a:p>
            <a:r>
              <a:rPr lang="en-US" sz="2200" dirty="0"/>
              <a:t>The main takeaways are:</a:t>
            </a:r>
          </a:p>
          <a:p>
            <a:pPr lvl="1"/>
            <a:r>
              <a:rPr lang="en-US" sz="1800" dirty="0"/>
              <a:t>Don’t be fooled by profound-sounding nonsense.</a:t>
            </a:r>
          </a:p>
          <a:p>
            <a:pPr lvl="1"/>
            <a:r>
              <a:rPr lang="en-US" sz="1800" dirty="0"/>
              <a:t>Don’t be dazzled by technical jargon.</a:t>
            </a:r>
          </a:p>
          <a:p>
            <a:pPr lvl="1"/>
            <a:r>
              <a:rPr lang="en-US" sz="1800" dirty="0"/>
              <a:t>Never pretend to understand anything you don’t</a:t>
            </a:r>
            <a:br>
              <a:rPr lang="en-US" sz="1800" dirty="0"/>
            </a:br>
            <a:r>
              <a:rPr lang="en-US" sz="1800" dirty="0"/>
              <a:t>because it sounds cool.  </a:t>
            </a:r>
          </a:p>
        </p:txBody>
      </p:sp>
      <p:sp>
        <p:nvSpPr>
          <p:cNvPr id="4" name="Date Placeholder 3">
            <a:extLst>
              <a:ext uri="{FF2B5EF4-FFF2-40B4-BE49-F238E27FC236}">
                <a16:creationId xmlns:a16="http://schemas.microsoft.com/office/drawing/2014/main" id="{3B0379CE-F637-963B-CA45-0F874CCB2DC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BE91C40-48BA-7FC8-D9C4-05CDA969B103}"/>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49AFEE5C-991B-DE0B-B718-55C7DA4E4902}"/>
              </a:ext>
            </a:extLst>
          </p:cNvPr>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pic>
        <p:nvPicPr>
          <p:cNvPr id="8" name="bearden">
            <a:hlinkClick r:id="" action="ppaction://media"/>
            <a:extLst>
              <a:ext uri="{FF2B5EF4-FFF2-40B4-BE49-F238E27FC236}">
                <a16:creationId xmlns:a16="http://schemas.microsoft.com/office/drawing/2014/main" id="{6F9C4290-DDF9-C382-80AB-A3245583C65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161314" y="4269279"/>
            <a:ext cx="2721429" cy="2041072"/>
          </a:xfrm>
          <a:prstGeom prst="rect">
            <a:avLst/>
          </a:prstGeom>
        </p:spPr>
      </p:pic>
      <p:sp>
        <p:nvSpPr>
          <p:cNvPr id="9" name="TextBox 8">
            <a:extLst>
              <a:ext uri="{FF2B5EF4-FFF2-40B4-BE49-F238E27FC236}">
                <a16:creationId xmlns:a16="http://schemas.microsoft.com/office/drawing/2014/main" id="{98172A63-9217-3AFF-D0B7-0D574420EF17}"/>
              </a:ext>
            </a:extLst>
          </p:cNvPr>
          <p:cNvSpPr txBox="1"/>
          <p:nvPr/>
        </p:nvSpPr>
        <p:spPr>
          <a:xfrm>
            <a:off x="6150428" y="6310351"/>
            <a:ext cx="2732315" cy="523220"/>
          </a:xfrm>
          <a:prstGeom prst="rect">
            <a:avLst/>
          </a:prstGeom>
          <a:noFill/>
        </p:spPr>
        <p:txBody>
          <a:bodyPr wrap="square" rtlCol="0">
            <a:spAutoFit/>
          </a:bodyPr>
          <a:lstStyle/>
          <a:p>
            <a:r>
              <a:rPr lang="en-US" sz="1400" dirty="0">
                <a:latin typeface="+mn-lt"/>
              </a:rPr>
              <a:t>Thomas Bearden, </a:t>
            </a:r>
            <a:r>
              <a:rPr lang="en-US" sz="1400" i="1" dirty="0">
                <a:latin typeface="+mn-lt"/>
              </a:rPr>
              <a:t>notorious</a:t>
            </a:r>
            <a:r>
              <a:rPr lang="en-US" sz="1400" dirty="0">
                <a:latin typeface="+mn-lt"/>
              </a:rPr>
              <a:t> free energy crank.</a:t>
            </a:r>
          </a:p>
        </p:txBody>
      </p:sp>
    </p:spTree>
    <p:extLst>
      <p:ext uri="{BB962C8B-B14F-4D97-AF65-F5344CB8AC3E}">
        <p14:creationId xmlns:p14="http://schemas.microsoft.com/office/powerpoint/2010/main" val="367502500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1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85F5-7F6F-76DD-5727-96ADB3D3D9A7}"/>
              </a:ext>
            </a:extLst>
          </p:cNvPr>
          <p:cNvSpPr>
            <a:spLocks noGrp="1"/>
          </p:cNvSpPr>
          <p:nvPr>
            <p:ph type="title"/>
          </p:nvPr>
        </p:nvSpPr>
        <p:spPr>
          <a:xfrm>
            <a:off x="441713" y="667391"/>
            <a:ext cx="8229600" cy="628207"/>
          </a:xfrm>
        </p:spPr>
        <p:txBody>
          <a:bodyPr>
            <a:normAutofit fontScale="90000"/>
          </a:bodyPr>
          <a:lstStyle/>
          <a:p>
            <a:r>
              <a:rPr lang="en-US" dirty="0"/>
              <a:t>Egg Cholesterol and Heart Problems (Matthew </a:t>
            </a:r>
            <a:r>
              <a:rPr lang="en-US" dirty="0" err="1"/>
              <a:t>Hecomovich</a:t>
            </a:r>
            <a:r>
              <a:rPr lang="en-US" dirty="0"/>
              <a:t>)</a:t>
            </a:r>
          </a:p>
        </p:txBody>
      </p:sp>
      <p:sp>
        <p:nvSpPr>
          <p:cNvPr id="3" name="Content Placeholder 2">
            <a:extLst>
              <a:ext uri="{FF2B5EF4-FFF2-40B4-BE49-F238E27FC236}">
                <a16:creationId xmlns:a16="http://schemas.microsoft.com/office/drawing/2014/main" id="{BD47BD22-764A-EE07-3705-708B36214D1D}"/>
              </a:ext>
            </a:extLst>
          </p:cNvPr>
          <p:cNvSpPr>
            <a:spLocks noGrp="1"/>
          </p:cNvSpPr>
          <p:nvPr>
            <p:ph idx="1"/>
          </p:nvPr>
        </p:nvSpPr>
        <p:spPr>
          <a:xfrm>
            <a:off x="441713" y="1524000"/>
            <a:ext cx="8229600" cy="5099742"/>
          </a:xfrm>
        </p:spPr>
        <p:txBody>
          <a:bodyPr>
            <a:normAutofit/>
          </a:bodyPr>
          <a:lstStyle/>
          <a:p>
            <a:r>
              <a:rPr lang="en-US" sz="2000" dirty="0"/>
              <a:t>The association of cholesterol with</a:t>
            </a:r>
            <a:br>
              <a:rPr lang="en-US" sz="2000" dirty="0"/>
            </a:br>
            <a:r>
              <a:rPr lang="en-US" sz="2000" dirty="0"/>
              <a:t>heart disease began in the 1950s</a:t>
            </a:r>
          </a:p>
          <a:p>
            <a:r>
              <a:rPr lang="en-US" sz="2000" dirty="0"/>
              <a:t>Because of their high cholesterol</a:t>
            </a:r>
            <a:br>
              <a:rPr lang="en-US" sz="2000" dirty="0"/>
            </a:br>
            <a:r>
              <a:rPr lang="en-US" sz="2000" dirty="0"/>
              <a:t>content, eggs became part of the </a:t>
            </a:r>
            <a:br>
              <a:rPr lang="en-US" sz="2000" dirty="0"/>
            </a:br>
            <a:r>
              <a:rPr lang="en-US" sz="2000" dirty="0"/>
              <a:t>discussion by the 1960s.</a:t>
            </a:r>
          </a:p>
          <a:p>
            <a:r>
              <a:rPr lang="en-US" sz="2000" dirty="0"/>
              <a:t>By the 1970s and 1980s, doctors began advising people to limit their egg consumption, in spite of little or no evidence of any danger.</a:t>
            </a:r>
          </a:p>
          <a:p>
            <a:r>
              <a:rPr lang="en-US" sz="2000" dirty="0"/>
              <a:t>There are two separate questions to answer:</a:t>
            </a:r>
          </a:p>
          <a:p>
            <a:pPr lvl="1"/>
            <a:r>
              <a:rPr lang="en-US" sz="1800" dirty="0"/>
              <a:t>Does the consumption of eggs increase the cholesterol in the blood?</a:t>
            </a:r>
          </a:p>
          <a:p>
            <a:pPr lvl="1"/>
            <a:r>
              <a:rPr lang="en-US" sz="1800" dirty="0"/>
              <a:t>Does that increase result in increased heart risk.</a:t>
            </a:r>
          </a:p>
          <a:p>
            <a:r>
              <a:rPr lang="en-US" sz="2200" dirty="0"/>
              <a:t>While some studies seem to </a:t>
            </a:r>
            <a:r>
              <a:rPr lang="en-US" sz="2200" dirty="0">
                <a:hlinkClick r:id="rId3"/>
              </a:rPr>
              <a:t>indicate some increased risk</a:t>
            </a:r>
            <a:r>
              <a:rPr lang="en-US" sz="2200" dirty="0"/>
              <a:t>, the general consensus now is that moderate egg consumption poses no significant risk in otherwise healthy people [</a:t>
            </a:r>
            <a:r>
              <a:rPr lang="en-US" sz="2200" dirty="0">
                <a:hlinkClick r:id="rId4"/>
              </a:rPr>
              <a:t>1</a:t>
            </a:r>
            <a:r>
              <a:rPr lang="en-US" sz="2200" dirty="0"/>
              <a:t>,</a:t>
            </a:r>
            <a:r>
              <a:rPr lang="en-US" sz="2200" dirty="0">
                <a:hlinkClick r:id="rId5"/>
              </a:rPr>
              <a:t>2</a:t>
            </a:r>
            <a:r>
              <a:rPr lang="en-US" sz="2200" dirty="0"/>
              <a:t>]</a:t>
            </a:r>
          </a:p>
          <a:p>
            <a:pPr lvl="1"/>
            <a:r>
              <a:rPr lang="en-US" sz="1800" dirty="0"/>
              <a:t>Although there is some increased risk for people with diabetes.</a:t>
            </a:r>
          </a:p>
        </p:txBody>
      </p:sp>
      <p:sp>
        <p:nvSpPr>
          <p:cNvPr id="4" name="Date Placeholder 3">
            <a:extLst>
              <a:ext uri="{FF2B5EF4-FFF2-40B4-BE49-F238E27FC236}">
                <a16:creationId xmlns:a16="http://schemas.microsoft.com/office/drawing/2014/main" id="{DFFDE40E-AA54-CB1A-318C-A4C99A895318}"/>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5575F21-AB0C-9842-DC51-EB144C5109F5}"/>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51237E25-6C79-7126-D32D-F63123132CF0}"/>
              </a:ext>
            </a:extLst>
          </p:cNvPr>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8194" name="Picture 2" descr="Eggs and Heart Disease - Saying Goodbye to the &quot;Eggs White Omelet”">
            <a:extLst>
              <a:ext uri="{FF2B5EF4-FFF2-40B4-BE49-F238E27FC236}">
                <a16:creationId xmlns:a16="http://schemas.microsoft.com/office/drawing/2014/main" id="{48F81000-F2B1-00DF-620A-1ED9315034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8639" y="1058782"/>
            <a:ext cx="3851190" cy="202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501141"/>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FC7C5-C9AD-290C-0262-FF640AC86388}"/>
              </a:ext>
            </a:extLst>
          </p:cNvPr>
          <p:cNvSpPr>
            <a:spLocks noGrp="1"/>
          </p:cNvSpPr>
          <p:nvPr>
            <p:ph type="title"/>
          </p:nvPr>
        </p:nvSpPr>
        <p:spPr/>
        <p:txBody>
          <a:bodyPr/>
          <a:lstStyle/>
          <a:p>
            <a:r>
              <a:rPr lang="en-US" dirty="0"/>
              <a:t>Arsenic Life (Mariana Perez Martinez)</a:t>
            </a:r>
          </a:p>
        </p:txBody>
      </p:sp>
      <p:sp>
        <p:nvSpPr>
          <p:cNvPr id="3" name="Content Placeholder 2">
            <a:extLst>
              <a:ext uri="{FF2B5EF4-FFF2-40B4-BE49-F238E27FC236}">
                <a16:creationId xmlns:a16="http://schemas.microsoft.com/office/drawing/2014/main" id="{B246932F-B6F3-480D-28C7-89F2D99798E5}"/>
              </a:ext>
            </a:extLst>
          </p:cNvPr>
          <p:cNvSpPr>
            <a:spLocks noGrp="1"/>
          </p:cNvSpPr>
          <p:nvPr>
            <p:ph idx="1"/>
          </p:nvPr>
        </p:nvSpPr>
        <p:spPr/>
        <p:txBody>
          <a:bodyPr>
            <a:normAutofit fontScale="92500" lnSpcReduction="10000"/>
          </a:bodyPr>
          <a:lstStyle/>
          <a:p>
            <a:r>
              <a:rPr lang="en-US" sz="2000" dirty="0"/>
              <a:t>The bulk of living matter is composed of carbon,</a:t>
            </a:r>
            <a:br>
              <a:rPr lang="en-US" sz="2000" dirty="0"/>
            </a:br>
            <a:r>
              <a:rPr lang="en-US" sz="2000" dirty="0"/>
              <a:t>hydrogen, nitrogen, oxygen, sulfur, and </a:t>
            </a:r>
            <a:br>
              <a:rPr lang="en-US" sz="2000" dirty="0"/>
            </a:br>
            <a:r>
              <a:rPr lang="en-US" sz="2000" dirty="0"/>
              <a:t>phosphorus.</a:t>
            </a:r>
          </a:p>
          <a:p>
            <a:r>
              <a:rPr lang="en-US" sz="2000" dirty="0"/>
              <a:t>In 2010, a </a:t>
            </a:r>
            <a:r>
              <a:rPr lang="en-US" sz="2000" dirty="0">
                <a:hlinkClick r:id="rId2"/>
              </a:rPr>
              <a:t>paper published in Science</a:t>
            </a:r>
            <a:r>
              <a:rPr lang="en-US" sz="2000" dirty="0"/>
              <a:t> purported</a:t>
            </a:r>
            <a:br>
              <a:rPr lang="en-US" sz="2000" dirty="0"/>
            </a:br>
            <a:r>
              <a:rPr lang="en-US" sz="2000" dirty="0"/>
              <a:t>to show that an extremophile found in Mono Lake,</a:t>
            </a:r>
            <a:br>
              <a:rPr lang="en-US" sz="2000" dirty="0"/>
            </a:br>
            <a:r>
              <a:rPr lang="en-US" sz="2000" dirty="0"/>
              <a:t>in California could use arsenic in place of phosphorus to sustain growth.</a:t>
            </a:r>
          </a:p>
          <a:p>
            <a:r>
              <a:rPr lang="en-US" sz="2000" dirty="0"/>
              <a:t>This led to an intense debate in Science.</a:t>
            </a:r>
          </a:p>
          <a:p>
            <a:pPr lvl="1"/>
            <a:r>
              <a:rPr lang="en-US" sz="1600" dirty="0"/>
              <a:t>Citations for the full comments are available at the retraction header.</a:t>
            </a:r>
          </a:p>
          <a:p>
            <a:pPr lvl="1"/>
            <a:r>
              <a:rPr lang="en-US" sz="1600" dirty="0"/>
              <a:t>Most claim that the conclusions are premature, given the observed results.</a:t>
            </a:r>
          </a:p>
          <a:p>
            <a:r>
              <a:rPr lang="en-US" sz="2000" dirty="0"/>
              <a:t>In 2012, two subsequent studies were published in Science that failed to reproduce the result (see </a:t>
            </a:r>
            <a:r>
              <a:rPr lang="en-US" sz="2000" dirty="0">
                <a:hlinkClick r:id="rId3"/>
              </a:rPr>
              <a:t>this</a:t>
            </a:r>
            <a:r>
              <a:rPr lang="en-US" sz="2000" dirty="0"/>
              <a:t> and </a:t>
            </a:r>
            <a:r>
              <a:rPr lang="en-US" sz="2000" dirty="0">
                <a:hlinkClick r:id="rId4"/>
              </a:rPr>
              <a:t>this</a:t>
            </a:r>
            <a:r>
              <a:rPr lang="en-US" sz="2000" dirty="0"/>
              <a:t>)</a:t>
            </a:r>
          </a:p>
          <a:p>
            <a:r>
              <a:rPr lang="en-US" sz="2000" dirty="0"/>
              <a:t>The interesting thing is that the policy at the time was to only retract papers in cases of deliberate misconduct or fraud, which no one was alleging in this case.</a:t>
            </a:r>
          </a:p>
          <a:p>
            <a:r>
              <a:rPr lang="en-US" sz="2000" dirty="0"/>
              <a:t>The policy has changed over the years to support retractions in cases “a paper’s reported experiments do not support its key conclusions, even if no fraud or manipulation occurred”</a:t>
            </a:r>
          </a:p>
          <a:p>
            <a:pPr lvl="1"/>
            <a:r>
              <a:rPr lang="en-US" sz="1700" dirty="0"/>
              <a:t>The paper was finally retracted under this policy in July, 2025.</a:t>
            </a:r>
            <a:endParaRPr lang="en-US" sz="1600" dirty="0"/>
          </a:p>
        </p:txBody>
      </p:sp>
      <p:sp>
        <p:nvSpPr>
          <p:cNvPr id="4" name="Date Placeholder 3">
            <a:extLst>
              <a:ext uri="{FF2B5EF4-FFF2-40B4-BE49-F238E27FC236}">
                <a16:creationId xmlns:a16="http://schemas.microsoft.com/office/drawing/2014/main" id="{86894422-DD18-7179-CF70-D7304E28057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8C98B21-BED9-3C19-07EC-D2DE263C2A7F}"/>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A428B6C1-7D08-F120-D33D-0CAFB2A98831}"/>
              </a:ext>
            </a:extLst>
          </p:cNvPr>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pic>
        <p:nvPicPr>
          <p:cNvPr id="7" name="Picture 6">
            <a:extLst>
              <a:ext uri="{FF2B5EF4-FFF2-40B4-BE49-F238E27FC236}">
                <a16:creationId xmlns:a16="http://schemas.microsoft.com/office/drawing/2014/main" id="{B3A7703C-B2BD-8104-DC77-9FBE4EEC8B3A}"/>
              </a:ext>
            </a:extLst>
          </p:cNvPr>
          <p:cNvPicPr>
            <a:picLocks noChangeAspect="1"/>
          </p:cNvPicPr>
          <p:nvPr/>
        </p:nvPicPr>
        <p:blipFill>
          <a:blip r:embed="rId5"/>
          <a:stretch>
            <a:fillRect/>
          </a:stretch>
        </p:blipFill>
        <p:spPr>
          <a:xfrm>
            <a:off x="6415766" y="1099655"/>
            <a:ext cx="2630261" cy="1589116"/>
          </a:xfrm>
          <a:prstGeom prst="rect">
            <a:avLst/>
          </a:prstGeom>
        </p:spPr>
      </p:pic>
    </p:spTree>
    <p:extLst>
      <p:ext uri="{BB962C8B-B14F-4D97-AF65-F5344CB8AC3E}">
        <p14:creationId xmlns:p14="http://schemas.microsoft.com/office/powerpoint/2010/main" val="1140349640"/>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CF776-49B8-4205-9360-87FE2F210F8D}"/>
              </a:ext>
            </a:extLst>
          </p:cNvPr>
          <p:cNvSpPr>
            <a:spLocks noGrp="1"/>
          </p:cNvSpPr>
          <p:nvPr>
            <p:ph type="title"/>
          </p:nvPr>
        </p:nvSpPr>
        <p:spPr/>
        <p:txBody>
          <a:bodyPr/>
          <a:lstStyle/>
          <a:p>
            <a:r>
              <a:rPr lang="en-US" dirty="0"/>
              <a:t>What Went Wrong and What Can We Learn?</a:t>
            </a:r>
          </a:p>
        </p:txBody>
      </p:sp>
      <p:sp>
        <p:nvSpPr>
          <p:cNvPr id="3" name="Content Placeholder 2">
            <a:extLst>
              <a:ext uri="{FF2B5EF4-FFF2-40B4-BE49-F238E27FC236}">
                <a16:creationId xmlns:a16="http://schemas.microsoft.com/office/drawing/2014/main" id="{66A917FF-4F5C-F717-BAC6-CA879ED431D1}"/>
              </a:ext>
            </a:extLst>
          </p:cNvPr>
          <p:cNvSpPr>
            <a:spLocks noGrp="1"/>
          </p:cNvSpPr>
          <p:nvPr>
            <p:ph idx="1"/>
          </p:nvPr>
        </p:nvSpPr>
        <p:spPr/>
        <p:txBody>
          <a:bodyPr/>
          <a:lstStyle/>
          <a:p>
            <a:r>
              <a:rPr lang="en-US" dirty="0"/>
              <a:t>Because eggs are themselves high in cholesterol, eggs were simply assumed to be a driver of blood cholesterol and heart disease, in spite of the lack of evidence.  </a:t>
            </a:r>
          </a:p>
          <a:p>
            <a:r>
              <a:rPr lang="en-US" dirty="0"/>
              <a:t>Even if eggs cause a very slight increase in the risk of heart disease, other factors are much more important, including weight and general health</a:t>
            </a:r>
          </a:p>
          <a:p>
            <a:pPr lvl="1"/>
            <a:r>
              <a:rPr lang="en-US" sz="2400" dirty="0"/>
              <a:t>The importance of risk assessment.</a:t>
            </a:r>
          </a:p>
        </p:txBody>
      </p:sp>
      <p:sp>
        <p:nvSpPr>
          <p:cNvPr id="4" name="Date Placeholder 3">
            <a:extLst>
              <a:ext uri="{FF2B5EF4-FFF2-40B4-BE49-F238E27FC236}">
                <a16:creationId xmlns:a16="http://schemas.microsoft.com/office/drawing/2014/main" id="{80C84ECE-5502-CE82-8E60-123A4F687717}"/>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2332D4E-88A8-46D1-B542-61F20D4C6670}"/>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2A38A424-B6AC-1AD0-CA52-5C884B0279E7}"/>
              </a:ext>
            </a:extLst>
          </p:cNvPr>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spTree>
    <p:extLst>
      <p:ext uri="{BB962C8B-B14F-4D97-AF65-F5344CB8AC3E}">
        <p14:creationId xmlns:p14="http://schemas.microsoft.com/office/powerpoint/2010/main" val="2929006945"/>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F9B2-E611-F041-A153-8C223E924D5D}"/>
              </a:ext>
            </a:extLst>
          </p:cNvPr>
          <p:cNvSpPr>
            <a:spLocks noGrp="1"/>
          </p:cNvSpPr>
          <p:nvPr>
            <p:ph type="title"/>
          </p:nvPr>
        </p:nvSpPr>
        <p:spPr/>
        <p:txBody>
          <a:bodyPr/>
          <a:lstStyle/>
          <a:p>
            <a:r>
              <a:rPr lang="en-US" dirty="0"/>
              <a:t>Male Housework and Divorce (Kaitly Rist)</a:t>
            </a:r>
          </a:p>
        </p:txBody>
      </p:sp>
      <p:sp>
        <p:nvSpPr>
          <p:cNvPr id="3" name="Content Placeholder 2">
            <a:extLst>
              <a:ext uri="{FF2B5EF4-FFF2-40B4-BE49-F238E27FC236}">
                <a16:creationId xmlns:a16="http://schemas.microsoft.com/office/drawing/2014/main" id="{1CC2F985-B95D-7351-8462-FC6369434343}"/>
              </a:ext>
            </a:extLst>
          </p:cNvPr>
          <p:cNvSpPr>
            <a:spLocks noGrp="1"/>
          </p:cNvSpPr>
          <p:nvPr>
            <p:ph idx="1"/>
          </p:nvPr>
        </p:nvSpPr>
        <p:spPr/>
        <p:txBody>
          <a:bodyPr>
            <a:normAutofit fontScale="85000" lnSpcReduction="10000"/>
          </a:bodyPr>
          <a:lstStyle/>
          <a:p>
            <a:r>
              <a:rPr lang="en-US" sz="2000" dirty="0"/>
              <a:t>An article appeared in Today titled “</a:t>
            </a:r>
            <a:r>
              <a:rPr lang="en-US" sz="2000" dirty="0">
                <a:hlinkClick r:id="rId2"/>
              </a:rPr>
              <a:t>Divorce rate </a:t>
            </a:r>
            <a:br>
              <a:rPr lang="en-US" sz="2000" dirty="0">
                <a:hlinkClick r:id="rId2"/>
              </a:rPr>
            </a:br>
            <a:r>
              <a:rPr lang="en-US" sz="2000" dirty="0">
                <a:hlinkClick r:id="rId2"/>
              </a:rPr>
              <a:t>higher for couples that share housework, study finds</a:t>
            </a:r>
            <a:r>
              <a:rPr lang="en-US" sz="2000" dirty="0"/>
              <a:t>”</a:t>
            </a:r>
          </a:p>
          <a:p>
            <a:r>
              <a:rPr lang="en-US" sz="2000" dirty="0"/>
              <a:t>It references a Norwegian study, but when I tried to</a:t>
            </a:r>
            <a:br>
              <a:rPr lang="en-US" sz="2000" dirty="0"/>
            </a:br>
            <a:r>
              <a:rPr lang="en-US" sz="2000" dirty="0"/>
              <a:t>follow the link, I was (I think) told in Norwegian that</a:t>
            </a:r>
            <a:br>
              <a:rPr lang="en-US" sz="2000" dirty="0"/>
            </a:br>
            <a:r>
              <a:rPr lang="en-US" sz="2000" dirty="0"/>
              <a:t>the article could not be found.</a:t>
            </a:r>
          </a:p>
          <a:p>
            <a:r>
              <a:rPr lang="en-US" sz="2000" dirty="0"/>
              <a:t>In looking for the title and the author (Thomas Hansen), </a:t>
            </a:r>
            <a:br>
              <a:rPr lang="en-US" sz="2000" dirty="0"/>
            </a:br>
            <a:r>
              <a:rPr lang="en-US" sz="2000" dirty="0"/>
              <a:t>I found that the article had been summarized in numerous </a:t>
            </a:r>
            <a:br>
              <a:rPr lang="en-US" sz="2000" dirty="0"/>
            </a:br>
            <a:r>
              <a:rPr lang="en-US" sz="2000" dirty="0"/>
              <a:t>family law websites.</a:t>
            </a:r>
          </a:p>
          <a:p>
            <a:pPr lvl="1"/>
            <a:r>
              <a:rPr lang="en-US" sz="1900" dirty="0"/>
              <a:t>They all had the same non-working link, but a a little more detail.</a:t>
            </a:r>
          </a:p>
          <a:p>
            <a:pPr lvl="1"/>
            <a:r>
              <a:rPr lang="en-US" sz="1900" dirty="0"/>
              <a:t>For example, </a:t>
            </a:r>
            <a:r>
              <a:rPr lang="en-US" sz="1900" dirty="0">
                <a:hlinkClick r:id="rId3"/>
              </a:rPr>
              <a:t>this one </a:t>
            </a:r>
            <a:r>
              <a:rPr lang="en-US" sz="1900" dirty="0"/>
              <a:t>claims that the study showed that couples who shared chores are up to 50% more likely to be divorced that couples in which the woman does most of the housework.</a:t>
            </a:r>
          </a:p>
          <a:p>
            <a:r>
              <a:rPr lang="en-US" sz="2000" dirty="0"/>
              <a:t>This seems counterintuitive, but is it?</a:t>
            </a:r>
          </a:p>
          <a:p>
            <a:pPr lvl="1"/>
            <a:r>
              <a:rPr lang="en-US" sz="1900" dirty="0"/>
              <a:t>This is a good example of confusing correlation with causation.</a:t>
            </a:r>
          </a:p>
          <a:p>
            <a:r>
              <a:rPr lang="en-US" sz="2000" dirty="0"/>
              <a:t>If both people are doing chores, it more likely that both people are working, and therefore in a better financial position to get divorced.</a:t>
            </a:r>
          </a:p>
          <a:p>
            <a:r>
              <a:rPr lang="en-US" sz="2000" dirty="0"/>
              <a:t>Also, a household in which the wife does most of the work might indicated a more traditional background, with more aversion to divorce.</a:t>
            </a:r>
          </a:p>
          <a:p>
            <a:r>
              <a:rPr lang="en-US" sz="2000" dirty="0"/>
              <a:t>Some of the comments in the articles suggest that the original paper acknowledged these things, but that has been lost in the game of </a:t>
            </a:r>
            <a:r>
              <a:rPr lang="en-US" sz="2000" dirty="0" err="1"/>
              <a:t>telphone</a:t>
            </a:r>
            <a:r>
              <a:rPr lang="en-US" sz="2000" dirty="0"/>
              <a:t>.</a:t>
            </a:r>
          </a:p>
          <a:p>
            <a:pPr lvl="1"/>
            <a:r>
              <a:rPr lang="en-US" sz="1900" dirty="0"/>
              <a:t>This goes back to our “science in the media” discussion.</a:t>
            </a:r>
          </a:p>
        </p:txBody>
      </p:sp>
      <p:sp>
        <p:nvSpPr>
          <p:cNvPr id="4" name="Date Placeholder 3">
            <a:extLst>
              <a:ext uri="{FF2B5EF4-FFF2-40B4-BE49-F238E27FC236}">
                <a16:creationId xmlns:a16="http://schemas.microsoft.com/office/drawing/2014/main" id="{1D3A1A76-4DD3-9785-4FA8-830E3925305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E12DBD6C-660E-857A-15A2-BA552BE0C684}"/>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5CAA6DCD-14A4-C4F4-44D8-7560EE42AE61}"/>
              </a:ext>
            </a:extLst>
          </p:cNvPr>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pic>
        <p:nvPicPr>
          <p:cNvPr id="9218" name="Picture 2" descr="This is nice, but it may not save your relationship.">
            <a:extLst>
              <a:ext uri="{FF2B5EF4-FFF2-40B4-BE49-F238E27FC236}">
                <a16:creationId xmlns:a16="http://schemas.microsoft.com/office/drawing/2014/main" id="{716E4888-8F6E-7218-FAF7-69EA7BD152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46" t="16731" r="18882" b="7721"/>
          <a:stretch>
            <a:fillRect/>
          </a:stretch>
        </p:blipFill>
        <p:spPr bwMode="auto">
          <a:xfrm>
            <a:off x="6517205" y="1099655"/>
            <a:ext cx="2474396" cy="219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47831"/>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04FE-5315-11BC-713D-D7CC15BD5080}"/>
              </a:ext>
            </a:extLst>
          </p:cNvPr>
          <p:cNvSpPr>
            <a:spLocks noGrp="1"/>
          </p:cNvSpPr>
          <p:nvPr>
            <p:ph type="title"/>
          </p:nvPr>
        </p:nvSpPr>
        <p:spPr/>
        <p:txBody>
          <a:bodyPr/>
          <a:lstStyle/>
          <a:p>
            <a:r>
              <a:rPr lang="en-US" dirty="0"/>
              <a:t>MKUltra (Julian Quiroz)</a:t>
            </a:r>
          </a:p>
        </p:txBody>
      </p:sp>
      <p:sp>
        <p:nvSpPr>
          <p:cNvPr id="3" name="Content Placeholder 2">
            <a:extLst>
              <a:ext uri="{FF2B5EF4-FFF2-40B4-BE49-F238E27FC236}">
                <a16:creationId xmlns:a16="http://schemas.microsoft.com/office/drawing/2014/main" id="{4A16F180-A50F-2464-56F7-FEFEDB955CDD}"/>
              </a:ext>
            </a:extLst>
          </p:cNvPr>
          <p:cNvSpPr>
            <a:spLocks noGrp="1"/>
          </p:cNvSpPr>
          <p:nvPr>
            <p:ph idx="1"/>
          </p:nvPr>
        </p:nvSpPr>
        <p:spPr/>
        <p:txBody>
          <a:bodyPr>
            <a:normAutofit lnSpcReduction="10000"/>
          </a:bodyPr>
          <a:lstStyle/>
          <a:p>
            <a:r>
              <a:rPr lang="en-US" sz="2000" dirty="0"/>
              <a:t>We already discussed </a:t>
            </a:r>
            <a:r>
              <a:rPr lang="en-US" sz="2000" dirty="0">
                <a:hlinkClick r:id="rId2"/>
              </a:rPr>
              <a:t>MKUltra</a:t>
            </a:r>
            <a:r>
              <a:rPr lang="en-US" sz="2000" dirty="0"/>
              <a:t> in class in the Science and Politics lecture, but here’s a little more.</a:t>
            </a:r>
          </a:p>
          <a:p>
            <a:r>
              <a:rPr lang="en-US" sz="2000" dirty="0"/>
              <a:t>It was an illegal program begun by the CIA in 1953 with the goal of developing methods of mind control to turn people against their governments</a:t>
            </a:r>
          </a:p>
          <a:p>
            <a:pPr lvl="1"/>
            <a:r>
              <a:rPr lang="en-US" sz="1600" dirty="0"/>
              <a:t>Think “Manchurian Candidate”.</a:t>
            </a:r>
          </a:p>
          <a:p>
            <a:pPr lvl="1"/>
            <a:r>
              <a:rPr lang="en-US" sz="1600" dirty="0"/>
              <a:t>This was also another one of their comical failed attempts to kill Fidel Castro.</a:t>
            </a:r>
          </a:p>
          <a:p>
            <a:r>
              <a:rPr lang="en-US" sz="2000" dirty="0"/>
              <a:t>As has frequently been the case, the CIA destroyed many of the records, so we’ll never know everything, but what we do know is pretty bad.</a:t>
            </a:r>
          </a:p>
          <a:p>
            <a:r>
              <a:rPr lang="en-US" sz="2000" dirty="0"/>
              <a:t>The program ultimately focused on LSD (with and without consent), but also investigated electroshock, torture, and sexual abuse:</a:t>
            </a:r>
          </a:p>
          <a:p>
            <a:pPr lvl="1"/>
            <a:r>
              <a:rPr lang="en-US" sz="1800" dirty="0"/>
              <a:t>Much of this was done a foreign “black sites” to avoid US laws.  </a:t>
            </a:r>
          </a:p>
          <a:p>
            <a:r>
              <a:rPr lang="en-US" sz="2200" dirty="0"/>
              <a:t>People we know took part in MKUltra research:</a:t>
            </a:r>
          </a:p>
          <a:p>
            <a:pPr lvl="1"/>
            <a:r>
              <a:rPr lang="en-US" sz="1800" dirty="0"/>
              <a:t>Poet </a:t>
            </a:r>
            <a:r>
              <a:rPr lang="en-US" sz="1800" dirty="0">
                <a:hlinkClick r:id="rId3"/>
              </a:rPr>
              <a:t>Alan Ginsberg</a:t>
            </a:r>
            <a:endParaRPr lang="en-US" sz="1800" dirty="0"/>
          </a:p>
          <a:p>
            <a:pPr lvl="1"/>
            <a:r>
              <a:rPr lang="en-US" sz="1800" dirty="0"/>
              <a:t>Author </a:t>
            </a:r>
            <a:r>
              <a:rPr lang="en-US" sz="1800" dirty="0">
                <a:hlinkClick r:id="rId4"/>
              </a:rPr>
              <a:t>Ken Kesey</a:t>
            </a:r>
            <a:endParaRPr lang="en-US" sz="1800" dirty="0"/>
          </a:p>
          <a:p>
            <a:pPr lvl="1"/>
            <a:r>
              <a:rPr lang="en-US" sz="1800" dirty="0"/>
              <a:t>Grateful Dead Lyricist </a:t>
            </a:r>
            <a:r>
              <a:rPr lang="en-US" sz="1800" dirty="0">
                <a:hlinkClick r:id="rId5"/>
              </a:rPr>
              <a:t>Robert Hunter</a:t>
            </a:r>
            <a:endParaRPr lang="en-US" sz="1800" dirty="0"/>
          </a:p>
          <a:p>
            <a:pPr lvl="1"/>
            <a:endParaRPr lang="en-US" sz="1800" dirty="0"/>
          </a:p>
        </p:txBody>
      </p:sp>
      <p:sp>
        <p:nvSpPr>
          <p:cNvPr id="4" name="Date Placeholder 3">
            <a:extLst>
              <a:ext uri="{FF2B5EF4-FFF2-40B4-BE49-F238E27FC236}">
                <a16:creationId xmlns:a16="http://schemas.microsoft.com/office/drawing/2014/main" id="{B2716437-1FF7-701B-5B9C-913590049A6C}"/>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DA0A08D-401F-B86B-0EAD-19453FE48D4A}"/>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7D21F700-DB57-EBAE-D5B8-B39A59C57302}"/>
              </a:ext>
            </a:extLst>
          </p:cNvPr>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spTree>
    <p:extLst>
      <p:ext uri="{BB962C8B-B14F-4D97-AF65-F5344CB8AC3E}">
        <p14:creationId xmlns:p14="http://schemas.microsoft.com/office/powerpoint/2010/main" val="2600512620"/>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5FA9-79D4-AE3F-BBE7-EAA8C46A360E}"/>
              </a:ext>
            </a:extLst>
          </p:cNvPr>
          <p:cNvSpPr>
            <a:spLocks noGrp="1"/>
          </p:cNvSpPr>
          <p:nvPr>
            <p:ph type="title"/>
          </p:nvPr>
        </p:nvSpPr>
        <p:spPr/>
        <p:txBody>
          <a:bodyPr/>
          <a:lstStyle/>
          <a:p>
            <a:r>
              <a:rPr lang="en-US" dirty="0"/>
              <a:t>MKUltra (cont’d)</a:t>
            </a:r>
          </a:p>
        </p:txBody>
      </p:sp>
      <p:sp>
        <p:nvSpPr>
          <p:cNvPr id="3" name="Content Placeholder 2">
            <a:extLst>
              <a:ext uri="{FF2B5EF4-FFF2-40B4-BE49-F238E27FC236}">
                <a16:creationId xmlns:a16="http://schemas.microsoft.com/office/drawing/2014/main" id="{3ED665DB-0302-4E60-46CA-77B12AB02775}"/>
              </a:ext>
            </a:extLst>
          </p:cNvPr>
          <p:cNvSpPr>
            <a:spLocks noGrp="1"/>
          </p:cNvSpPr>
          <p:nvPr>
            <p:ph idx="1"/>
          </p:nvPr>
        </p:nvSpPr>
        <p:spPr/>
        <p:txBody>
          <a:bodyPr/>
          <a:lstStyle/>
          <a:p>
            <a:r>
              <a:rPr lang="en-US" dirty="0"/>
              <a:t>People who may have taken part:</a:t>
            </a:r>
          </a:p>
          <a:p>
            <a:pPr lvl="1"/>
            <a:r>
              <a:rPr lang="en-US" dirty="0"/>
              <a:t>Crime boss </a:t>
            </a:r>
            <a:r>
              <a:rPr lang="en-US" dirty="0">
                <a:hlinkClick r:id="rId2"/>
              </a:rPr>
              <a:t>Whitey Bulger</a:t>
            </a:r>
            <a:endParaRPr lang="en-US" dirty="0"/>
          </a:p>
          <a:p>
            <a:pPr lvl="1"/>
            <a:r>
              <a:rPr lang="en-US" dirty="0"/>
              <a:t>Robert F Kennedy assassin </a:t>
            </a:r>
            <a:r>
              <a:rPr lang="en-US" dirty="0">
                <a:hlinkClick r:id="rId3"/>
              </a:rPr>
              <a:t>Sirhan Sirhan</a:t>
            </a:r>
            <a:endParaRPr lang="en-US" dirty="0"/>
          </a:p>
          <a:p>
            <a:pPr lvl="1"/>
            <a:r>
              <a:rPr lang="en-US" dirty="0">
                <a:hlinkClick r:id="rId4"/>
              </a:rPr>
              <a:t>Charles Manson</a:t>
            </a:r>
            <a:endParaRPr lang="en-US" dirty="0"/>
          </a:p>
          <a:p>
            <a:r>
              <a:rPr lang="en-US" dirty="0"/>
              <a:t>MKUltra was shut down in 1973. In the end:</a:t>
            </a:r>
          </a:p>
          <a:p>
            <a:pPr lvl="1"/>
            <a:r>
              <a:rPr lang="en-US" dirty="0"/>
              <a:t>They never succeeded at mind control.</a:t>
            </a:r>
          </a:p>
          <a:p>
            <a:pPr lvl="1"/>
            <a:r>
              <a:rPr lang="en-US" dirty="0"/>
              <a:t>They never did any science</a:t>
            </a:r>
          </a:p>
          <a:p>
            <a:pPr lvl="1"/>
            <a:r>
              <a:rPr lang="en-US" dirty="0"/>
              <a:t>They never developed a truth serum.</a:t>
            </a:r>
          </a:p>
          <a:p>
            <a:pPr lvl="1"/>
            <a:r>
              <a:rPr lang="en-US" dirty="0"/>
              <a:t>They just hurt a whole lot of people</a:t>
            </a:r>
          </a:p>
          <a:p>
            <a:pPr lvl="1"/>
            <a:endParaRPr lang="en-US" dirty="0"/>
          </a:p>
        </p:txBody>
      </p:sp>
      <p:sp>
        <p:nvSpPr>
          <p:cNvPr id="4" name="Date Placeholder 3">
            <a:extLst>
              <a:ext uri="{FF2B5EF4-FFF2-40B4-BE49-F238E27FC236}">
                <a16:creationId xmlns:a16="http://schemas.microsoft.com/office/drawing/2014/main" id="{53F2F1B1-02CF-C90D-0B77-1EEE06D7C6C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CBA5B4CC-340B-8B3E-9F5E-46B0A8F772F1}"/>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769628ED-7DC3-5176-48BD-D849702AD8CA}"/>
              </a:ext>
            </a:extLst>
          </p:cNvPr>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sp>
        <p:nvSpPr>
          <p:cNvPr id="7" name="TextBox 6">
            <a:extLst>
              <a:ext uri="{FF2B5EF4-FFF2-40B4-BE49-F238E27FC236}">
                <a16:creationId xmlns:a16="http://schemas.microsoft.com/office/drawing/2014/main" id="{3BFB9514-0BA8-2AB4-AD6F-376CD48686CC}"/>
              </a:ext>
            </a:extLst>
          </p:cNvPr>
          <p:cNvSpPr txBox="1"/>
          <p:nvPr/>
        </p:nvSpPr>
        <p:spPr>
          <a:xfrm>
            <a:off x="4572000" y="6237514"/>
            <a:ext cx="4397829" cy="523220"/>
          </a:xfrm>
          <a:prstGeom prst="rect">
            <a:avLst/>
          </a:prstGeom>
          <a:noFill/>
        </p:spPr>
        <p:txBody>
          <a:bodyPr wrap="square" rtlCol="0">
            <a:spAutoFit/>
          </a:bodyPr>
          <a:lstStyle/>
          <a:p>
            <a:r>
              <a:rPr lang="en-US" sz="1400" dirty="0">
                <a:latin typeface="+mn-lt"/>
              </a:rPr>
              <a:t>*read the book ”</a:t>
            </a:r>
            <a:r>
              <a:rPr lang="en-US" sz="1400" dirty="0">
                <a:latin typeface="+mn-lt"/>
                <a:hlinkClick r:id="rId5"/>
              </a:rPr>
              <a:t>CHAOS: Charles Manson, the CIA, and the Secret History of the Sixties</a:t>
            </a:r>
            <a:r>
              <a:rPr lang="en-US" sz="1400" dirty="0">
                <a:latin typeface="+mn-lt"/>
              </a:rPr>
              <a:t>” by Tom O'Neill</a:t>
            </a:r>
          </a:p>
        </p:txBody>
      </p:sp>
    </p:spTree>
    <p:extLst>
      <p:ext uri="{BB962C8B-B14F-4D97-AF65-F5344CB8AC3E}">
        <p14:creationId xmlns:p14="http://schemas.microsoft.com/office/powerpoint/2010/main" val="2412875795"/>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4156F-8C61-EF4E-906A-2EA7952A4002}"/>
              </a:ext>
            </a:extLst>
          </p:cNvPr>
          <p:cNvSpPr>
            <a:spLocks noGrp="1"/>
          </p:cNvSpPr>
          <p:nvPr>
            <p:ph type="title"/>
          </p:nvPr>
        </p:nvSpPr>
        <p:spPr/>
        <p:txBody>
          <a:bodyPr/>
          <a:lstStyle/>
          <a:p>
            <a:r>
              <a:rPr lang="en-US" dirty="0"/>
              <a:t>CRISPR Genome Therapy (Silvia Pujol)</a:t>
            </a:r>
          </a:p>
        </p:txBody>
      </p:sp>
      <p:sp>
        <p:nvSpPr>
          <p:cNvPr id="3" name="Content Placeholder 2">
            <a:extLst>
              <a:ext uri="{FF2B5EF4-FFF2-40B4-BE49-F238E27FC236}">
                <a16:creationId xmlns:a16="http://schemas.microsoft.com/office/drawing/2014/main" id="{A72352E1-3F13-F63B-6EF2-7202A645F828}"/>
              </a:ext>
            </a:extLst>
          </p:cNvPr>
          <p:cNvSpPr>
            <a:spLocks noGrp="1"/>
          </p:cNvSpPr>
          <p:nvPr>
            <p:ph idx="1"/>
          </p:nvPr>
        </p:nvSpPr>
        <p:spPr/>
        <p:txBody>
          <a:bodyPr>
            <a:normAutofit/>
          </a:bodyPr>
          <a:lstStyle/>
          <a:p>
            <a:r>
              <a:rPr lang="en-US" sz="2000" dirty="0">
                <a:hlinkClick r:id="rId2"/>
              </a:rPr>
              <a:t>CRISPER-Cas9</a:t>
            </a:r>
            <a:r>
              <a:rPr lang="en-US" sz="2000" dirty="0"/>
              <a:t>:</a:t>
            </a:r>
          </a:p>
          <a:p>
            <a:pPr lvl="1"/>
            <a:r>
              <a:rPr lang="en-US" sz="1600" dirty="0"/>
              <a:t>CRISPR: “Clustered Regularly Interspaced Short Palindromic Repeats” of genetic information that some bacteria use as part of an antiviral system</a:t>
            </a:r>
          </a:p>
          <a:p>
            <a:pPr lvl="1"/>
            <a:r>
              <a:rPr lang="en-US" sz="1600" dirty="0"/>
              <a:t>Cas9: a CRISPR-associated (Cas) endonuclease, or enzyme, that acts as “molecular scissors” to cut DNA at a location specified by a guide RNA</a:t>
            </a:r>
          </a:p>
          <a:p>
            <a:pPr lvl="1"/>
            <a:r>
              <a:rPr lang="en-US" sz="1600" dirty="0"/>
              <a:t>Together these are used for a revolutionary new technique in gene editing</a:t>
            </a:r>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r>
              <a:rPr lang="en-US" sz="2000" dirty="0"/>
              <a:t>Many people have contributed to this, but primary credit for its success is given to </a:t>
            </a:r>
            <a:r>
              <a:rPr lang="en-US" sz="2000" dirty="0">
                <a:hlinkClick r:id="rId3"/>
              </a:rPr>
              <a:t>Jennifer Doudna </a:t>
            </a:r>
            <a:r>
              <a:rPr lang="en-US" sz="2000" dirty="0"/>
              <a:t>and </a:t>
            </a:r>
            <a:r>
              <a:rPr lang="en-US" sz="2000" dirty="0">
                <a:hlinkClick r:id="rId4"/>
              </a:rPr>
              <a:t>Emmanuelle Charpentier </a:t>
            </a:r>
            <a:r>
              <a:rPr lang="en-US" sz="2000" dirty="0"/>
              <a:t>, who shared the Nobel Prize in Chemistry for it in 2020.</a:t>
            </a:r>
          </a:p>
          <a:p>
            <a:r>
              <a:rPr lang="en-US" sz="2000" dirty="0"/>
              <a:t>It opens up many exciting possibilities.</a:t>
            </a:r>
          </a:p>
          <a:p>
            <a:pPr marL="0" indent="0">
              <a:buNone/>
            </a:pPr>
            <a:endParaRPr lang="en-US" sz="2000" dirty="0"/>
          </a:p>
        </p:txBody>
      </p:sp>
      <p:sp>
        <p:nvSpPr>
          <p:cNvPr id="4" name="Date Placeholder 3">
            <a:extLst>
              <a:ext uri="{FF2B5EF4-FFF2-40B4-BE49-F238E27FC236}">
                <a16:creationId xmlns:a16="http://schemas.microsoft.com/office/drawing/2014/main" id="{EA919362-6DD6-B2BB-A44E-27E9A17E579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70A956B-7B82-DB3F-6434-D4DE48F42881}"/>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A5CC7041-74A6-B2EC-B4FA-B23BC2149D04}"/>
              </a:ext>
            </a:extLst>
          </p:cNvPr>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pic>
        <p:nvPicPr>
          <p:cNvPr id="7" name="Picture 6">
            <a:extLst>
              <a:ext uri="{FF2B5EF4-FFF2-40B4-BE49-F238E27FC236}">
                <a16:creationId xmlns:a16="http://schemas.microsoft.com/office/drawing/2014/main" id="{2BDF1D12-C94E-0237-4EE0-F681AEA83B19}"/>
              </a:ext>
            </a:extLst>
          </p:cNvPr>
          <p:cNvPicPr>
            <a:picLocks noChangeAspect="1"/>
          </p:cNvPicPr>
          <p:nvPr/>
        </p:nvPicPr>
        <p:blipFill>
          <a:blip r:embed="rId5"/>
          <a:srcRect b="33510"/>
          <a:stretch>
            <a:fillRect/>
          </a:stretch>
        </p:blipFill>
        <p:spPr>
          <a:xfrm>
            <a:off x="1796142" y="3017641"/>
            <a:ext cx="5061857" cy="1630559"/>
          </a:xfrm>
          <a:prstGeom prst="rect">
            <a:avLst/>
          </a:prstGeom>
        </p:spPr>
      </p:pic>
    </p:spTree>
    <p:extLst>
      <p:ext uri="{BB962C8B-B14F-4D97-AF65-F5344CB8AC3E}">
        <p14:creationId xmlns:p14="http://schemas.microsoft.com/office/powerpoint/2010/main" val="2770154360"/>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DA5C-1E15-1237-BE3E-72184B503735}"/>
              </a:ext>
            </a:extLst>
          </p:cNvPr>
          <p:cNvSpPr>
            <a:spLocks noGrp="1"/>
          </p:cNvSpPr>
          <p:nvPr>
            <p:ph type="title"/>
          </p:nvPr>
        </p:nvSpPr>
        <p:spPr/>
        <p:txBody>
          <a:bodyPr/>
          <a:lstStyle/>
          <a:p>
            <a:r>
              <a:rPr lang="en-US" dirty="0"/>
              <a:t>First Success of CRISPR-Cas9 Editing</a:t>
            </a:r>
          </a:p>
        </p:txBody>
      </p:sp>
      <p:sp>
        <p:nvSpPr>
          <p:cNvPr id="3" name="Content Placeholder 2">
            <a:extLst>
              <a:ext uri="{FF2B5EF4-FFF2-40B4-BE49-F238E27FC236}">
                <a16:creationId xmlns:a16="http://schemas.microsoft.com/office/drawing/2014/main" id="{8CEA25B5-BF2A-03BA-A7F4-D791549351B2}"/>
              </a:ext>
            </a:extLst>
          </p:cNvPr>
          <p:cNvSpPr>
            <a:spLocks noGrp="1"/>
          </p:cNvSpPr>
          <p:nvPr>
            <p:ph idx="1"/>
          </p:nvPr>
        </p:nvSpPr>
        <p:spPr/>
        <p:txBody>
          <a:bodyPr>
            <a:normAutofit/>
          </a:bodyPr>
          <a:lstStyle/>
          <a:p>
            <a:r>
              <a:rPr lang="en-US" sz="2000" dirty="0"/>
              <a:t>Earlier this year, CRISPR-Cas9 gene editing </a:t>
            </a:r>
            <a:br>
              <a:rPr lang="en-US" sz="2000" dirty="0"/>
            </a:br>
            <a:r>
              <a:rPr lang="en-US" sz="2000" dirty="0"/>
              <a:t>had its </a:t>
            </a:r>
            <a:r>
              <a:rPr lang="en-US" sz="2000" dirty="0">
                <a:hlinkClick r:id="rId2"/>
              </a:rPr>
              <a:t>first success</a:t>
            </a:r>
            <a:r>
              <a:rPr lang="en-US" sz="2000" dirty="0"/>
              <a:t>.</a:t>
            </a:r>
          </a:p>
          <a:p>
            <a:pPr lvl="1"/>
            <a:r>
              <a:rPr lang="en-US" sz="1800" dirty="0"/>
              <a:t>”KJ” was born with a rare genetic disorder that </a:t>
            </a:r>
            <a:br>
              <a:rPr lang="en-US" sz="1800" dirty="0"/>
            </a:br>
            <a:r>
              <a:rPr lang="en-US" sz="1800" dirty="0"/>
              <a:t>him from processing food.</a:t>
            </a:r>
          </a:p>
          <a:p>
            <a:pPr lvl="1"/>
            <a:r>
              <a:rPr lang="en-US" sz="1800" dirty="0"/>
              <a:t>The disorder has a 50% mortality rate in the first year.</a:t>
            </a:r>
          </a:p>
          <a:p>
            <a:pPr lvl="1"/>
            <a:r>
              <a:rPr lang="en-US" sz="1800" dirty="0"/>
              <a:t>He was put on a heavy drug regimen and a liver </a:t>
            </a:r>
            <a:br>
              <a:rPr lang="en-US" sz="1800" dirty="0"/>
            </a:br>
            <a:r>
              <a:rPr lang="en-US" sz="1800" dirty="0"/>
              <a:t>transplant list.</a:t>
            </a:r>
          </a:p>
          <a:p>
            <a:pPr lvl="1"/>
            <a:r>
              <a:rPr lang="en-US" sz="1800" dirty="0"/>
              <a:t>In just six month a custom gene editing protocol was developed and applied.</a:t>
            </a:r>
          </a:p>
          <a:p>
            <a:pPr lvl="1"/>
            <a:r>
              <a:rPr lang="en-US" sz="1800" dirty="0"/>
              <a:t>So far, it seems to be working with no adverse effects.</a:t>
            </a:r>
          </a:p>
          <a:p>
            <a:r>
              <a:rPr lang="en-US" sz="2000" dirty="0"/>
              <a:t>If it proves successful, this is fantastic news, but it raises some important questions:</a:t>
            </a:r>
          </a:p>
          <a:p>
            <a:pPr lvl="1"/>
            <a:r>
              <a:rPr lang="en-US" sz="1800" dirty="0"/>
              <a:t>What are the risks involved in moving this quickly? In this case, the danger was enough to justify the risk, but what about a less lethal disease.</a:t>
            </a:r>
          </a:p>
          <a:p>
            <a:pPr lvl="1"/>
            <a:r>
              <a:rPr lang="en-US" sz="1800" dirty="0"/>
              <a:t>As we discussed in the eugenics lecture, custom gene editing has the potential to go beyond curing disease and defects and into the realm of make “superior humans”.  Are we ready for the ethical implications?</a:t>
            </a:r>
          </a:p>
        </p:txBody>
      </p:sp>
      <p:sp>
        <p:nvSpPr>
          <p:cNvPr id="4" name="Date Placeholder 3">
            <a:extLst>
              <a:ext uri="{FF2B5EF4-FFF2-40B4-BE49-F238E27FC236}">
                <a16:creationId xmlns:a16="http://schemas.microsoft.com/office/drawing/2014/main" id="{172AFECB-A8BD-0355-8ED0-45B4B4AE7E0C}"/>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5FC9CB3-7955-4857-53AD-8C1E766C8DC1}"/>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A70EF26D-5BB1-55D9-47E5-25AF6D4C73A4}"/>
              </a:ext>
            </a:extLst>
          </p:cNvPr>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pic>
        <p:nvPicPr>
          <p:cNvPr id="10242" name="Picture 2" descr="Drs Musunuru and Ahrens-Nicklas holding KJ post infusion">
            <a:extLst>
              <a:ext uri="{FF2B5EF4-FFF2-40B4-BE49-F238E27FC236}">
                <a16:creationId xmlns:a16="http://schemas.microsoft.com/office/drawing/2014/main" id="{2C3EAC6D-B5BF-F800-5329-AD62CDA92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566" y="1099656"/>
            <a:ext cx="3002597" cy="200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571923"/>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A5EE8-C9A8-4770-0A61-ACEA9ABE493D}"/>
              </a:ext>
            </a:extLst>
          </p:cNvPr>
          <p:cNvSpPr>
            <a:spLocks noGrp="1"/>
          </p:cNvSpPr>
          <p:nvPr>
            <p:ph type="title"/>
          </p:nvPr>
        </p:nvSpPr>
        <p:spPr/>
        <p:txBody>
          <a:bodyPr/>
          <a:lstStyle/>
          <a:p>
            <a:r>
              <a:rPr lang="en-US" dirty="0" err="1"/>
              <a:t>Hermansky-Pudlak</a:t>
            </a:r>
            <a:r>
              <a:rPr lang="en-US" dirty="0"/>
              <a:t> Syndrome (Kelly Zhang)</a:t>
            </a:r>
          </a:p>
        </p:txBody>
      </p:sp>
      <p:sp>
        <p:nvSpPr>
          <p:cNvPr id="3" name="Content Placeholder 2">
            <a:extLst>
              <a:ext uri="{FF2B5EF4-FFF2-40B4-BE49-F238E27FC236}">
                <a16:creationId xmlns:a16="http://schemas.microsoft.com/office/drawing/2014/main" id="{07894999-EBC6-35BA-B1E8-3949C6002EDF}"/>
              </a:ext>
            </a:extLst>
          </p:cNvPr>
          <p:cNvSpPr>
            <a:spLocks noGrp="1"/>
          </p:cNvSpPr>
          <p:nvPr>
            <p:ph idx="1"/>
          </p:nvPr>
        </p:nvSpPr>
        <p:spPr/>
        <p:txBody>
          <a:bodyPr>
            <a:normAutofit/>
          </a:bodyPr>
          <a:lstStyle/>
          <a:p>
            <a:r>
              <a:rPr lang="en-US" sz="2000" dirty="0">
                <a:hlinkClick r:id="rId2"/>
              </a:rPr>
              <a:t>RARE</a:t>
            </a:r>
            <a:r>
              <a:rPr lang="en-US" sz="2000" dirty="0"/>
              <a:t> is a documentary being developed about </a:t>
            </a:r>
            <a:br>
              <a:rPr lang="en-US" sz="2000" dirty="0"/>
            </a:br>
            <a:r>
              <a:rPr lang="en-US" sz="2000" dirty="0"/>
              <a:t>the case of Donna Appell, whose daughter Ashley </a:t>
            </a:r>
            <a:br>
              <a:rPr lang="en-US" sz="2000" dirty="0"/>
            </a:br>
            <a:r>
              <a:rPr lang="en-US" sz="2000" dirty="0"/>
              <a:t>suffers from a rare genetic disorder known as </a:t>
            </a:r>
            <a:br>
              <a:rPr lang="en-US" sz="2000" dirty="0"/>
            </a:br>
            <a:r>
              <a:rPr lang="en-US" sz="2000" dirty="0">
                <a:hlinkClick r:id="rId3"/>
              </a:rPr>
              <a:t>Hermansky-Pudlak Syndrome</a:t>
            </a:r>
            <a:r>
              <a:rPr lang="en-US" sz="2000" dirty="0"/>
              <a:t>, which causes </a:t>
            </a:r>
          </a:p>
          <a:p>
            <a:pPr lvl="1"/>
            <a:r>
              <a:rPr lang="en-US" sz="1800" dirty="0"/>
              <a:t>Albinism</a:t>
            </a:r>
          </a:p>
          <a:p>
            <a:pPr lvl="1"/>
            <a:r>
              <a:rPr lang="en-US" sz="1800" dirty="0"/>
              <a:t>Bleeding disorders</a:t>
            </a:r>
          </a:p>
          <a:p>
            <a:pPr lvl="1"/>
            <a:r>
              <a:rPr lang="en-US" sz="1800" dirty="0"/>
              <a:t>Cellular storage disorders in including pulmonary fibrosis,</a:t>
            </a:r>
          </a:p>
          <a:p>
            <a:r>
              <a:rPr lang="en-US" sz="2000" dirty="0"/>
              <a:t>Because it is so rare, there has never been much of a push for a cure or treatment, so the mother began to gather all the people in the US who had the disease (ultimately numbering about 100) to form an advocacy group, which has convinced the NIH to start a clinical trial.</a:t>
            </a:r>
          </a:p>
          <a:p>
            <a:r>
              <a:rPr lang="en-US" sz="2000" dirty="0"/>
              <a:t>This case highlights the fact that medical advances are often driven by passionate advocacy rather than abstract reasoning.  </a:t>
            </a:r>
          </a:p>
          <a:p>
            <a:r>
              <a:rPr lang="en-US" sz="2000" dirty="0"/>
              <a:t>There is currently no cure for this disorder, but the gene editing discussed on the previous slide is certainly a promising candidate.</a:t>
            </a:r>
          </a:p>
        </p:txBody>
      </p:sp>
      <p:sp>
        <p:nvSpPr>
          <p:cNvPr id="4" name="Date Placeholder 3">
            <a:extLst>
              <a:ext uri="{FF2B5EF4-FFF2-40B4-BE49-F238E27FC236}">
                <a16:creationId xmlns:a16="http://schemas.microsoft.com/office/drawing/2014/main" id="{692E7946-873D-D85D-7A64-7AD3F06C560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1E1A1E22-1AD6-6ED7-4041-8299794D0222}"/>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1C7963D0-D074-8CEC-A173-E63C6239DC8A}"/>
              </a:ext>
            </a:extLst>
          </p:cNvPr>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pic>
        <p:nvPicPr>
          <p:cNvPr id="7" name="Picture 6">
            <a:extLst>
              <a:ext uri="{FF2B5EF4-FFF2-40B4-BE49-F238E27FC236}">
                <a16:creationId xmlns:a16="http://schemas.microsoft.com/office/drawing/2014/main" id="{83FFD02A-EC34-53A2-5EEB-12F8EDCF1ABF}"/>
              </a:ext>
            </a:extLst>
          </p:cNvPr>
          <p:cNvPicPr>
            <a:picLocks noChangeAspect="1"/>
          </p:cNvPicPr>
          <p:nvPr/>
        </p:nvPicPr>
        <p:blipFill>
          <a:blip r:embed="rId4"/>
          <a:stretch>
            <a:fillRect/>
          </a:stretch>
        </p:blipFill>
        <p:spPr>
          <a:xfrm>
            <a:off x="6368143" y="1349828"/>
            <a:ext cx="2616063" cy="1434942"/>
          </a:xfrm>
          <a:prstGeom prst="rect">
            <a:avLst/>
          </a:prstGeom>
        </p:spPr>
      </p:pic>
    </p:spTree>
    <p:extLst>
      <p:ext uri="{BB962C8B-B14F-4D97-AF65-F5344CB8AC3E}">
        <p14:creationId xmlns:p14="http://schemas.microsoft.com/office/powerpoint/2010/main" val="536489713"/>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F161-613A-7B50-BF32-534607F2C9C6}"/>
              </a:ext>
            </a:extLst>
          </p:cNvPr>
          <p:cNvSpPr>
            <a:spLocks noGrp="1"/>
          </p:cNvSpPr>
          <p:nvPr>
            <p:ph type="title"/>
          </p:nvPr>
        </p:nvSpPr>
        <p:spPr/>
        <p:txBody>
          <a:bodyPr/>
          <a:lstStyle/>
          <a:p>
            <a:r>
              <a:rPr lang="en-US" dirty="0"/>
              <a:t>Falsifying HIV/AIDS Research (Giselle Cabello)</a:t>
            </a:r>
          </a:p>
        </p:txBody>
      </p:sp>
      <p:sp>
        <p:nvSpPr>
          <p:cNvPr id="3" name="Content Placeholder 2">
            <a:extLst>
              <a:ext uri="{FF2B5EF4-FFF2-40B4-BE49-F238E27FC236}">
                <a16:creationId xmlns:a16="http://schemas.microsoft.com/office/drawing/2014/main" id="{C37F4177-A345-5933-C1C4-2D0EA3169585}"/>
              </a:ext>
            </a:extLst>
          </p:cNvPr>
          <p:cNvSpPr>
            <a:spLocks noGrp="1"/>
          </p:cNvSpPr>
          <p:nvPr>
            <p:ph idx="1"/>
          </p:nvPr>
        </p:nvSpPr>
        <p:spPr/>
        <p:txBody>
          <a:bodyPr>
            <a:normAutofit/>
          </a:bodyPr>
          <a:lstStyle/>
          <a:p>
            <a:r>
              <a:rPr lang="en-US" sz="2000" dirty="0"/>
              <a:t>In 2012, </a:t>
            </a:r>
            <a:r>
              <a:rPr lang="en-US" sz="2000" dirty="0">
                <a:hlinkClick r:id="rId2"/>
              </a:rPr>
              <a:t>Dong-Pyou Han</a:t>
            </a:r>
            <a:r>
              <a:rPr lang="en-US" sz="2000" dirty="0"/>
              <a:t>, and Assistant Professor at </a:t>
            </a:r>
            <a:br>
              <a:rPr lang="en-US" sz="2000" dirty="0"/>
            </a:br>
            <a:r>
              <a:rPr lang="en-US" sz="2000" dirty="0"/>
              <a:t>Iowa State University published </a:t>
            </a:r>
            <a:r>
              <a:rPr lang="en-US" sz="2000" dirty="0">
                <a:hlinkClick r:id="rId3"/>
              </a:rPr>
              <a:t>a paper </a:t>
            </a:r>
            <a:r>
              <a:rPr lang="en-US" sz="2000" dirty="0"/>
              <a:t>claiming that </a:t>
            </a:r>
            <a:br>
              <a:rPr lang="en-US" sz="2000" dirty="0"/>
            </a:br>
            <a:r>
              <a:rPr lang="en-US" sz="2000" dirty="0"/>
              <a:t>the HIV-vaccine he was working on had produced </a:t>
            </a:r>
            <a:br>
              <a:rPr lang="en-US" sz="2000" dirty="0"/>
            </a:br>
            <a:r>
              <a:rPr lang="en-US" sz="2000" dirty="0"/>
              <a:t>“broadly neutralizing antibodies (</a:t>
            </a:r>
            <a:r>
              <a:rPr lang="en-US" sz="2000" dirty="0" err="1"/>
              <a:t>bnAbs</a:t>
            </a:r>
            <a:r>
              <a:rPr lang="en-US" sz="2000" dirty="0"/>
              <a:t>)” in HIV infected </a:t>
            </a:r>
            <a:br>
              <a:rPr lang="en-US" sz="2000" dirty="0"/>
            </a:br>
            <a:r>
              <a:rPr lang="en-US" sz="2000" dirty="0"/>
              <a:t>rabbits, indicating it was a promising path of research.</a:t>
            </a:r>
          </a:p>
          <a:p>
            <a:r>
              <a:rPr lang="en-US" sz="2000" dirty="0"/>
              <a:t>As a result, his team was awarded $19M in grant money.</a:t>
            </a:r>
          </a:p>
          <a:p>
            <a:r>
              <a:rPr lang="en-US" sz="2000" dirty="0"/>
              <a:t>In 2013, it was found that he had in fact, injected human antibodies into the rabbits to yield fake positive </a:t>
            </a:r>
            <a:r>
              <a:rPr lang="en-US" sz="2000" dirty="0" err="1"/>
              <a:t>resuts</a:t>
            </a:r>
            <a:r>
              <a:rPr lang="en-US" sz="2000" dirty="0"/>
              <a:t>:</a:t>
            </a:r>
          </a:p>
          <a:p>
            <a:pPr lvl="1"/>
            <a:r>
              <a:rPr lang="en-US" sz="1800" dirty="0"/>
              <a:t>This has blown past “Good” and “Bad”, right to “Ugly”.</a:t>
            </a:r>
          </a:p>
          <a:p>
            <a:r>
              <a:rPr lang="en-US" sz="2200" dirty="0"/>
              <a:t>In 2014, he was indicted on four felony counts, and in 2015, he was sentenced to 57 months in prison and given a $7.2M fine.</a:t>
            </a:r>
          </a:p>
          <a:p>
            <a:r>
              <a:rPr lang="en-US" sz="2200" dirty="0"/>
              <a:t>I think he got off too easy.</a:t>
            </a:r>
          </a:p>
          <a:p>
            <a:r>
              <a:rPr lang="en-US" sz="2200" dirty="0"/>
              <a:t>As I’ve said before, science is based on the honor system, and nothing is more sacred than honesty.</a:t>
            </a:r>
          </a:p>
          <a:p>
            <a:r>
              <a:rPr lang="en-US" sz="2200" dirty="0"/>
              <a:t>Behavior such as </a:t>
            </a:r>
            <a:r>
              <a:rPr lang="en-US" sz="2200"/>
              <a:t>his reflects badly on all of us.</a:t>
            </a:r>
            <a:endParaRPr lang="en-US" sz="2200" dirty="0"/>
          </a:p>
        </p:txBody>
      </p:sp>
      <p:sp>
        <p:nvSpPr>
          <p:cNvPr id="4" name="Date Placeholder 3">
            <a:extLst>
              <a:ext uri="{FF2B5EF4-FFF2-40B4-BE49-F238E27FC236}">
                <a16:creationId xmlns:a16="http://schemas.microsoft.com/office/drawing/2014/main" id="{E5FFBB0D-B70E-73A6-E5A6-9D3222EAB7D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9F2F5960-3F0D-3CA5-1746-8CA3C18E89D0}"/>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67831E21-4486-F3C9-47A5-080894E3E406}"/>
              </a:ext>
            </a:extLst>
          </p:cNvPr>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pic>
        <p:nvPicPr>
          <p:cNvPr id="11266" name="Picture 2" descr="Restoring confidence in research integrity - The Lancet Oncology">
            <a:extLst>
              <a:ext uri="{FF2B5EF4-FFF2-40B4-BE49-F238E27FC236}">
                <a16:creationId xmlns:a16="http://schemas.microsoft.com/office/drawing/2014/main" id="{9DF3C63B-7C1D-7D5C-DAAB-3BCB63E5D4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4818" y="1099655"/>
            <a:ext cx="1517469" cy="1978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615292"/>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CF4F-AFEC-1E05-AAF1-2BD0B7C451F5}"/>
              </a:ext>
            </a:extLst>
          </p:cNvPr>
          <p:cNvSpPr>
            <a:spLocks noGrp="1"/>
          </p:cNvSpPr>
          <p:nvPr>
            <p:ph type="title"/>
          </p:nvPr>
        </p:nvSpPr>
        <p:spPr/>
        <p:txBody>
          <a:bodyPr/>
          <a:lstStyle/>
          <a:p>
            <a:r>
              <a:rPr lang="en-US" dirty="0"/>
              <a:t>“Potato Tree” (Adrian Chen)</a:t>
            </a:r>
          </a:p>
        </p:txBody>
      </p:sp>
      <p:sp>
        <p:nvSpPr>
          <p:cNvPr id="3" name="Content Placeholder 2">
            <a:extLst>
              <a:ext uri="{FF2B5EF4-FFF2-40B4-BE49-F238E27FC236}">
                <a16:creationId xmlns:a16="http://schemas.microsoft.com/office/drawing/2014/main" id="{245C0ECF-C837-AA5C-8CCB-DE666B0B012B}"/>
              </a:ext>
            </a:extLst>
          </p:cNvPr>
          <p:cNvSpPr>
            <a:spLocks noGrp="1"/>
          </p:cNvSpPr>
          <p:nvPr>
            <p:ph idx="1"/>
          </p:nvPr>
        </p:nvSpPr>
        <p:spPr/>
        <p:txBody>
          <a:bodyPr>
            <a:normAutofit lnSpcReduction="10000"/>
          </a:bodyPr>
          <a:lstStyle/>
          <a:p>
            <a:r>
              <a:rPr lang="en-US" sz="2000" dirty="0"/>
              <a:t>The potato tree is a legendary tree at UCLA,</a:t>
            </a:r>
            <a:br>
              <a:rPr lang="en-US" sz="2000" dirty="0"/>
            </a:br>
            <a:r>
              <a:rPr lang="en-US" sz="2000" dirty="0"/>
              <a:t>which appears to be growing potatoes.</a:t>
            </a:r>
          </a:p>
          <a:p>
            <a:r>
              <a:rPr lang="en-US" sz="2000" dirty="0"/>
              <a:t>It’s popular on campus and has given rise</a:t>
            </a:r>
            <a:br>
              <a:rPr lang="en-US" sz="2000" dirty="0"/>
            </a:br>
            <a:r>
              <a:rPr lang="en-US" sz="2000" dirty="0"/>
              <a:t>to numerous legends:</a:t>
            </a:r>
          </a:p>
          <a:p>
            <a:pPr lvl="1"/>
            <a:r>
              <a:rPr lang="en-US" sz="1600" dirty="0"/>
              <a:t>The most common is that they were the result</a:t>
            </a:r>
            <a:br>
              <a:rPr lang="en-US" sz="1600" dirty="0"/>
            </a:br>
            <a:r>
              <a:rPr lang="en-US" sz="1600" dirty="0"/>
              <a:t>of a failed Cold War experiment to develop a new food source.</a:t>
            </a:r>
          </a:p>
          <a:p>
            <a:pPr lvl="1"/>
            <a:r>
              <a:rPr lang="en-US" sz="1600" dirty="0"/>
              <a:t>Some claim they are therefore radioactive.</a:t>
            </a:r>
          </a:p>
          <a:p>
            <a:r>
              <a:rPr lang="en-US" sz="2000" dirty="0"/>
              <a:t>In fact, the tree is a </a:t>
            </a:r>
            <a:r>
              <a:rPr lang="en-US" sz="2000" dirty="0">
                <a:hlinkClick r:id="rId2"/>
              </a:rPr>
              <a:t>“sausage tree</a:t>
            </a:r>
            <a:r>
              <a:rPr lang="en-US" sz="2000" dirty="0"/>
              <a:t>” (</a:t>
            </a:r>
            <a:r>
              <a:rPr lang="en-US" sz="2000" dirty="0" err="1"/>
              <a:t>Kigelia</a:t>
            </a:r>
            <a:r>
              <a:rPr lang="en-US" sz="2000" dirty="0"/>
              <a:t> Africana), native to Africa</a:t>
            </a:r>
          </a:p>
          <a:p>
            <a:pPr lvl="1"/>
            <a:r>
              <a:rPr lang="en-US" sz="1600" dirty="0"/>
              <a:t>Fruit are generally longer and skinnier than potatoes.</a:t>
            </a:r>
          </a:p>
          <a:p>
            <a:pPr lvl="1"/>
            <a:r>
              <a:rPr lang="en-US" sz="1600" dirty="0"/>
              <a:t>Used in traditional medicine</a:t>
            </a:r>
          </a:p>
          <a:p>
            <a:pPr lvl="1"/>
            <a:r>
              <a:rPr lang="en-US" sz="1600" dirty="0"/>
              <a:t>Raw fruit is poisonous to humans, but is made into an alcoholic drink in Kenya</a:t>
            </a:r>
          </a:p>
          <a:p>
            <a:r>
              <a:rPr lang="en-US" sz="2000" dirty="0"/>
              <a:t>The significance of this is that myths can sometimes persist, even in science.  Examples</a:t>
            </a:r>
          </a:p>
          <a:p>
            <a:pPr lvl="1"/>
            <a:r>
              <a:rPr lang="en-US" sz="1600" dirty="0"/>
              <a:t>There’s no Nobel Prize in math because Nobel’s wife had an affair with a mathematician. </a:t>
            </a:r>
          </a:p>
          <a:p>
            <a:pPr lvl="2"/>
            <a:r>
              <a:rPr lang="en-US" sz="1400" dirty="0"/>
              <a:t>Fact: Nobel was never married.  There’s no prize in Math because he thought it was too theoretical and there was already another math prize.</a:t>
            </a:r>
          </a:p>
          <a:p>
            <a:pPr lvl="1"/>
            <a:r>
              <a:rPr lang="en-US" sz="1600" dirty="0"/>
              <a:t>After winning the Nobel Prize in 1922, Niels Bohr got a house next to the </a:t>
            </a:r>
            <a:r>
              <a:rPr lang="en-US" sz="1600" dirty="0" err="1"/>
              <a:t>Carlsburg</a:t>
            </a:r>
            <a:r>
              <a:rPr lang="en-US" sz="1600" dirty="0"/>
              <a:t> brewery with a permanent beer tap.</a:t>
            </a:r>
          </a:p>
          <a:p>
            <a:pPr lvl="2"/>
            <a:r>
              <a:rPr lang="en-US" sz="1400" dirty="0"/>
              <a:t>Fact: Bohr did get a lifetime supply of free beer, but it was delivered the normal way.</a:t>
            </a:r>
          </a:p>
        </p:txBody>
      </p:sp>
      <p:sp>
        <p:nvSpPr>
          <p:cNvPr id="4" name="Date Placeholder 3">
            <a:extLst>
              <a:ext uri="{FF2B5EF4-FFF2-40B4-BE49-F238E27FC236}">
                <a16:creationId xmlns:a16="http://schemas.microsoft.com/office/drawing/2014/main" id="{2DF5C18A-FD15-DBED-260E-682CFDA70450}"/>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CB003623-6C49-5FE9-9BDB-10673BB194A2}"/>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24BB7040-547E-EFA8-8765-8AB8170E659C}"/>
              </a:ext>
            </a:extLst>
          </p:cNvPr>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pic>
        <p:nvPicPr>
          <p:cNvPr id="1026" name="Picture 2" descr="Name that plant with online database of campus greenery | UCLA">
            <a:extLst>
              <a:ext uri="{FF2B5EF4-FFF2-40B4-BE49-F238E27FC236}">
                <a16:creationId xmlns:a16="http://schemas.microsoft.com/office/drawing/2014/main" id="{ED4F6A31-D7F6-9CAA-C646-21EE0D623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873" y="557339"/>
            <a:ext cx="3287011" cy="2185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652092"/>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4458-4CB7-BBFD-451F-D4F90888D056}"/>
              </a:ext>
            </a:extLst>
          </p:cNvPr>
          <p:cNvSpPr>
            <a:spLocks noGrp="1"/>
          </p:cNvSpPr>
          <p:nvPr>
            <p:ph type="title"/>
          </p:nvPr>
        </p:nvSpPr>
        <p:spPr/>
        <p:txBody>
          <a:bodyPr/>
          <a:lstStyle/>
          <a:p>
            <a:r>
              <a:rPr lang="en-US" dirty="0"/>
              <a:t>Nuclear Fusion Breakthrough (Aditya Naveen)</a:t>
            </a:r>
          </a:p>
        </p:txBody>
      </p:sp>
      <p:sp>
        <p:nvSpPr>
          <p:cNvPr id="3" name="Content Placeholder 2">
            <a:extLst>
              <a:ext uri="{FF2B5EF4-FFF2-40B4-BE49-F238E27FC236}">
                <a16:creationId xmlns:a16="http://schemas.microsoft.com/office/drawing/2014/main" id="{715A7753-394E-AF4A-EC48-728F0EF23918}"/>
              </a:ext>
            </a:extLst>
          </p:cNvPr>
          <p:cNvSpPr>
            <a:spLocks noGrp="1"/>
          </p:cNvSpPr>
          <p:nvPr>
            <p:ph idx="1"/>
          </p:nvPr>
        </p:nvSpPr>
        <p:spPr/>
        <p:txBody>
          <a:bodyPr>
            <a:normAutofit/>
          </a:bodyPr>
          <a:lstStyle/>
          <a:p>
            <a:r>
              <a:rPr lang="en-US" sz="2000" dirty="0"/>
              <a:t>Specifically, the breakthrough in inertial confinement fusion </a:t>
            </a:r>
            <a:r>
              <a:rPr lang="en-US" sz="2000" dirty="0">
                <a:hlinkClick r:id="rId2"/>
              </a:rPr>
              <a:t>announced</a:t>
            </a:r>
            <a:r>
              <a:rPr lang="en-US" sz="2000" dirty="0"/>
              <a:t> at Lawrence Livermore National Lab</a:t>
            </a:r>
          </a:p>
          <a:p>
            <a:pPr lvl="1"/>
            <a:r>
              <a:rPr lang="en-US" sz="1600" dirty="0"/>
              <a:t>We discussed this a bit in the “Energy: No Such Thing as a Free Lunch” lecture</a:t>
            </a:r>
          </a:p>
          <a:p>
            <a:r>
              <a:rPr lang="en-US" sz="2000" dirty="0"/>
              <a:t>Fusion produces energy by fusing deuterium and tritium</a:t>
            </a:r>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While most attempts at controlled fusion use magnetic confinement to keep the nuclei close together, LLNL a system of 192 lasers to initiate the reaction</a:t>
            </a:r>
          </a:p>
          <a:p>
            <a:pPr lvl="1"/>
            <a:r>
              <a:rPr lang="en-US" sz="1800" dirty="0"/>
              <a:t>They are then “inertially confined” during the process</a:t>
            </a:r>
          </a:p>
        </p:txBody>
      </p:sp>
      <p:sp>
        <p:nvSpPr>
          <p:cNvPr id="4" name="Date Placeholder 3">
            <a:extLst>
              <a:ext uri="{FF2B5EF4-FFF2-40B4-BE49-F238E27FC236}">
                <a16:creationId xmlns:a16="http://schemas.microsoft.com/office/drawing/2014/main" id="{7EE37C6C-1DFE-294E-4902-175CD4375819}"/>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2825235-BACE-984D-BD6C-2A5BB14BCC4E}"/>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3BD38827-0BF3-A879-5DA1-4A10853C6029}"/>
              </a:ext>
            </a:extLst>
          </p:cNvPr>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pic>
        <p:nvPicPr>
          <p:cNvPr id="7" name="Picture 2" descr="Plasmas and nuclear fusion — Science Learning Hub">
            <a:extLst>
              <a:ext uri="{FF2B5EF4-FFF2-40B4-BE49-F238E27FC236}">
                <a16:creationId xmlns:a16="http://schemas.microsoft.com/office/drawing/2014/main" id="{FC991441-247D-6439-DFBC-6BD812AD9C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04" b="11567"/>
          <a:stretch>
            <a:fillRect/>
          </a:stretch>
        </p:blipFill>
        <p:spPr bwMode="auto">
          <a:xfrm>
            <a:off x="472687" y="2619222"/>
            <a:ext cx="3805399" cy="19978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Fusion? – DIII-D National Fusion Facility">
            <a:extLst>
              <a:ext uri="{FF2B5EF4-FFF2-40B4-BE49-F238E27FC236}">
                <a16:creationId xmlns:a16="http://schemas.microsoft.com/office/drawing/2014/main" id="{06CA100E-3C00-3011-9525-4E0A30EB2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6697" y="2632516"/>
            <a:ext cx="4149476" cy="1713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35762"/>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43B7-F932-2E27-D5E4-12AF1C225BD8}"/>
              </a:ext>
            </a:extLst>
          </p:cNvPr>
          <p:cNvSpPr>
            <a:spLocks noGrp="1"/>
          </p:cNvSpPr>
          <p:nvPr>
            <p:ph type="title"/>
          </p:nvPr>
        </p:nvSpPr>
        <p:spPr/>
        <p:txBody>
          <a:bodyPr/>
          <a:lstStyle/>
          <a:p>
            <a:r>
              <a:rPr lang="en-US" dirty="0"/>
              <a:t>So What was the Result?</a:t>
            </a:r>
          </a:p>
        </p:txBody>
      </p:sp>
      <p:sp>
        <p:nvSpPr>
          <p:cNvPr id="3" name="Content Placeholder 2">
            <a:extLst>
              <a:ext uri="{FF2B5EF4-FFF2-40B4-BE49-F238E27FC236}">
                <a16:creationId xmlns:a16="http://schemas.microsoft.com/office/drawing/2014/main" id="{01F8ED20-81FA-BC58-DCB2-5FFBB2C044C4}"/>
              </a:ext>
            </a:extLst>
          </p:cNvPr>
          <p:cNvSpPr>
            <a:spLocks noGrp="1"/>
          </p:cNvSpPr>
          <p:nvPr>
            <p:ph idx="1"/>
          </p:nvPr>
        </p:nvSpPr>
        <p:spPr/>
        <p:txBody>
          <a:bodyPr>
            <a:normAutofit lnSpcReduction="10000"/>
          </a:bodyPr>
          <a:lstStyle/>
          <a:p>
            <a:r>
              <a:rPr lang="en-US" sz="2000" dirty="0"/>
              <a:t>For the first time, LLNL observed more energy coming out of the reaction than was </a:t>
            </a:r>
            <a:r>
              <a:rPr lang="en-US" sz="2000" i="1" dirty="0"/>
              <a:t>delivered</a:t>
            </a:r>
            <a:r>
              <a:rPr lang="en-US" sz="2000" dirty="0"/>
              <a:t> by the lasers.</a:t>
            </a:r>
          </a:p>
          <a:p>
            <a:r>
              <a:rPr lang="en-US" sz="2000" dirty="0"/>
              <a:t>This is scientifically very exciting, BUT</a:t>
            </a:r>
          </a:p>
          <a:p>
            <a:r>
              <a:rPr lang="en-US" sz="2000" dirty="0"/>
              <a:t>In order to be a viable source of power, a fusion reactor would have to </a:t>
            </a:r>
            <a:r>
              <a:rPr lang="en-US" sz="2000" i="1" dirty="0"/>
              <a:t>recover</a:t>
            </a:r>
            <a:r>
              <a:rPr lang="en-US" sz="2000" dirty="0"/>
              <a:t> enough energy to at least provide the </a:t>
            </a:r>
            <a:r>
              <a:rPr lang="en-US" sz="2000" i="1" dirty="0"/>
              <a:t>input</a:t>
            </a:r>
            <a:r>
              <a:rPr lang="en-US" sz="2000" dirty="0"/>
              <a:t> power for the lasers (</a:t>
            </a:r>
            <a:r>
              <a:rPr lang="en-US" sz="2000" dirty="0" err="1"/>
              <a:t>ie</a:t>
            </a:r>
            <a:r>
              <a:rPr lang="en-US" sz="2000" dirty="0"/>
              <a:t>, the “wall plug efficiency”).</a:t>
            </a:r>
          </a:p>
          <a:p>
            <a:pPr lvl="1"/>
            <a:r>
              <a:rPr lang="en-US" sz="1600" dirty="0"/>
              <a:t>There is no concrete plan for energy recovery, but most schemes involve absorbing the neutrons on a lithium blanket and using the heat to drive a steam generator.</a:t>
            </a:r>
          </a:p>
          <a:p>
            <a:pPr lvl="2"/>
            <a:r>
              <a:rPr lang="en-US" sz="1600" dirty="0"/>
              <a:t>Let’s say a WAG of 50% efficiency.</a:t>
            </a:r>
          </a:p>
          <a:p>
            <a:pPr lvl="1"/>
            <a:r>
              <a:rPr lang="en-US" sz="1600" dirty="0"/>
              <a:t>Unfortunately, high power lasers are horribly inefficient </a:t>
            </a:r>
          </a:p>
          <a:p>
            <a:pPr lvl="2"/>
            <a:r>
              <a:rPr lang="en-US" sz="1600" dirty="0"/>
              <a:t>Only about 1% of the energy that goes into the lasers is delivered to the target!</a:t>
            </a:r>
          </a:p>
          <a:p>
            <a:r>
              <a:rPr lang="en-US" sz="2200" dirty="0"/>
              <a:t>So the system is still at least a factor of 200 away from “practical” breakeven.</a:t>
            </a:r>
          </a:p>
          <a:p>
            <a:pPr lvl="1"/>
            <a:r>
              <a:rPr lang="en-US" sz="1800" dirty="0"/>
              <a:t>And of course you would still like to have something left over to actually power something.</a:t>
            </a:r>
          </a:p>
          <a:p>
            <a:r>
              <a:rPr lang="en-US" sz="2200" dirty="0"/>
              <a:t>Even if it’s possible, inertial confinement fusion is still many decades away from being a practical power source.</a:t>
            </a:r>
          </a:p>
        </p:txBody>
      </p:sp>
      <p:sp>
        <p:nvSpPr>
          <p:cNvPr id="4" name="Date Placeholder 3">
            <a:extLst>
              <a:ext uri="{FF2B5EF4-FFF2-40B4-BE49-F238E27FC236}">
                <a16:creationId xmlns:a16="http://schemas.microsoft.com/office/drawing/2014/main" id="{A9BB4B5A-F1A8-9DBA-3502-F1EEAC531EC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4743783F-D4DC-94CA-ED43-7DDA4E842EBD}"/>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34614E55-82B8-C095-A5AF-248893BC6DF3}"/>
              </a:ext>
            </a:extLst>
          </p:cNvPr>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spTree>
    <p:extLst>
      <p:ext uri="{BB962C8B-B14F-4D97-AF65-F5344CB8AC3E}">
        <p14:creationId xmlns:p14="http://schemas.microsoft.com/office/powerpoint/2010/main" val="913081266"/>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CE11-43F3-F959-FE43-3DBB47C55561}"/>
              </a:ext>
            </a:extLst>
          </p:cNvPr>
          <p:cNvSpPr>
            <a:spLocks noGrp="1"/>
          </p:cNvSpPr>
          <p:nvPr>
            <p:ph type="title"/>
          </p:nvPr>
        </p:nvSpPr>
        <p:spPr/>
        <p:txBody>
          <a:bodyPr/>
          <a:lstStyle/>
          <a:p>
            <a:r>
              <a:rPr lang="en-US" dirty="0">
                <a:hlinkClick r:id="rId2"/>
              </a:rPr>
              <a:t>Piltdown Man</a:t>
            </a:r>
            <a:r>
              <a:rPr lang="en-US" dirty="0"/>
              <a:t> (Nalin Storer)*</a:t>
            </a:r>
          </a:p>
        </p:txBody>
      </p:sp>
      <p:sp>
        <p:nvSpPr>
          <p:cNvPr id="3" name="Content Placeholder 2">
            <a:extLst>
              <a:ext uri="{FF2B5EF4-FFF2-40B4-BE49-F238E27FC236}">
                <a16:creationId xmlns:a16="http://schemas.microsoft.com/office/drawing/2014/main" id="{2D266600-F5FC-A0D0-9D00-F609D451474D}"/>
              </a:ext>
            </a:extLst>
          </p:cNvPr>
          <p:cNvSpPr>
            <a:spLocks noGrp="1"/>
          </p:cNvSpPr>
          <p:nvPr>
            <p:ph idx="1"/>
          </p:nvPr>
        </p:nvSpPr>
        <p:spPr/>
        <p:txBody>
          <a:bodyPr>
            <a:normAutofit fontScale="92500" lnSpcReduction="10000"/>
          </a:bodyPr>
          <a:lstStyle/>
          <a:p>
            <a:r>
              <a:rPr lang="en-US" sz="2000" dirty="0"/>
              <a:t>This is the OG 20</a:t>
            </a:r>
            <a:r>
              <a:rPr lang="en-US" sz="2000" baseline="30000" dirty="0"/>
              <a:t>th</a:t>
            </a:r>
            <a:r>
              <a:rPr lang="en-US" sz="2000" dirty="0"/>
              <a:t> Century scientific hoax!</a:t>
            </a:r>
          </a:p>
          <a:p>
            <a:r>
              <a:rPr lang="en-US" sz="2000" dirty="0"/>
              <a:t>In 1912, amateur archeologist </a:t>
            </a:r>
            <a:r>
              <a:rPr lang="en-US" sz="2000" dirty="0">
                <a:hlinkClick r:id="rId3"/>
              </a:rPr>
              <a:t>Charles Dawson</a:t>
            </a:r>
            <a:br>
              <a:rPr lang="en-US" sz="2000" dirty="0"/>
            </a:br>
            <a:r>
              <a:rPr lang="en-US" sz="2000" dirty="0"/>
              <a:t>found bone fragments in a gravel beds near </a:t>
            </a:r>
            <a:br>
              <a:rPr lang="en-US" sz="2000" dirty="0"/>
            </a:br>
            <a:r>
              <a:rPr lang="en-US" sz="2000" dirty="0"/>
              <a:t>Piltdown England.</a:t>
            </a:r>
          </a:p>
          <a:p>
            <a:r>
              <a:rPr lang="en-US" sz="2000" dirty="0"/>
              <a:t>The cranium appeared human, the jaw </a:t>
            </a:r>
            <a:br>
              <a:rPr lang="en-US" sz="2000" dirty="0"/>
            </a:br>
            <a:r>
              <a:rPr lang="en-US" sz="2000" dirty="0"/>
              <a:t>appeared ape-like, and the teeth were </a:t>
            </a:r>
            <a:br>
              <a:rPr lang="en-US" sz="2000" dirty="0"/>
            </a:br>
            <a:r>
              <a:rPr lang="en-US" sz="2000" dirty="0"/>
              <a:t>somewhere in between.</a:t>
            </a:r>
          </a:p>
          <a:p>
            <a:r>
              <a:rPr lang="en-US" sz="2000" dirty="0"/>
              <a:t>He passed the skull fragments on to his friend</a:t>
            </a:r>
            <a:br>
              <a:rPr lang="en-US" sz="2000" dirty="0"/>
            </a:br>
            <a:r>
              <a:rPr lang="en-US" sz="2000" dirty="0">
                <a:hlinkClick r:id="rId4"/>
              </a:rPr>
              <a:t>Arthur Smith Woodward</a:t>
            </a:r>
            <a:r>
              <a:rPr lang="en-US" sz="2000" dirty="0"/>
              <a:t>, a paleontologist </a:t>
            </a:r>
            <a:br>
              <a:rPr lang="en-US" sz="2000" dirty="0"/>
            </a:br>
            <a:r>
              <a:rPr lang="en-US" sz="2000" dirty="0"/>
              <a:t>specializing in fossilized fish.</a:t>
            </a:r>
          </a:p>
          <a:p>
            <a:pPr lvl="1"/>
            <a:r>
              <a:rPr lang="en-US" sz="1600" dirty="0"/>
              <a:t>Dubbing it “Piltdown Man”, Woodward declared it the “missing link” between our apelike ancestors and us.</a:t>
            </a:r>
          </a:p>
          <a:p>
            <a:pPr lvl="1"/>
            <a:r>
              <a:rPr lang="en-US" sz="1600" dirty="0"/>
              <a:t>It favored the “brain first” model, in which humans evolved a large brain before developing  a smaller jaw.</a:t>
            </a:r>
          </a:p>
          <a:p>
            <a:pPr lvl="1"/>
            <a:r>
              <a:rPr lang="en-US" sz="1600" dirty="0"/>
              <a:t>Also supported the idea that humans had evolved in Europe, which White people liked.</a:t>
            </a:r>
          </a:p>
          <a:p>
            <a:r>
              <a:rPr lang="en-US" sz="2000" dirty="0"/>
              <a:t>Dawson claimed to have found second fossilized skull nearby, but would not disclose the location.</a:t>
            </a:r>
          </a:p>
          <a:p>
            <a:r>
              <a:rPr lang="en-US" sz="2000" dirty="0"/>
              <a:t>Dawson died soon after, leaving Woodward to carry the torch.</a:t>
            </a:r>
          </a:p>
          <a:p>
            <a:pPr lvl="1"/>
            <a:r>
              <a:rPr lang="en-US" sz="1800" dirty="0"/>
              <a:t>This discovery became the cornerstone of his career.</a:t>
            </a:r>
          </a:p>
          <a:p>
            <a:endParaRPr lang="en-US" sz="2000" dirty="0"/>
          </a:p>
        </p:txBody>
      </p:sp>
      <p:sp>
        <p:nvSpPr>
          <p:cNvPr id="4" name="Date Placeholder 3">
            <a:extLst>
              <a:ext uri="{FF2B5EF4-FFF2-40B4-BE49-F238E27FC236}">
                <a16:creationId xmlns:a16="http://schemas.microsoft.com/office/drawing/2014/main" id="{619E6FB8-C5F7-B81A-9975-B5DE5BFFA69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51A23B6-2A5B-F781-AFAF-7A1D7CEC32D1}"/>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90411518-F820-86BF-2E56-59207CCD81B8}"/>
              </a:ext>
            </a:extLst>
          </p:cNvPr>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pic>
        <p:nvPicPr>
          <p:cNvPr id="1028" name="Picture 4" descr="We finally know who forged Piltdown Man, one of science's most notorious  hoaxes - The Washington Post">
            <a:extLst>
              <a:ext uri="{FF2B5EF4-FFF2-40B4-BE49-F238E27FC236}">
                <a16:creationId xmlns:a16="http://schemas.microsoft.com/office/drawing/2014/main" id="{15820BDA-FE3D-892E-011A-DB33E1B710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313" y="471448"/>
            <a:ext cx="2445750" cy="33058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E3745F-2212-AE7C-9698-0E59C171FDC4}"/>
              </a:ext>
            </a:extLst>
          </p:cNvPr>
          <p:cNvSpPr txBox="1"/>
          <p:nvPr/>
        </p:nvSpPr>
        <p:spPr>
          <a:xfrm>
            <a:off x="3646715" y="6542314"/>
            <a:ext cx="5253194" cy="307777"/>
          </a:xfrm>
          <a:prstGeom prst="rect">
            <a:avLst/>
          </a:prstGeom>
          <a:noFill/>
        </p:spPr>
        <p:txBody>
          <a:bodyPr wrap="square" rtlCol="0">
            <a:spAutoFit/>
          </a:bodyPr>
          <a:lstStyle/>
          <a:p>
            <a:pPr algn="r"/>
            <a:r>
              <a:rPr lang="en-US" sz="1400" dirty="0">
                <a:latin typeface="+mn-lt"/>
              </a:rPr>
              <a:t>Check out “</a:t>
            </a:r>
            <a:r>
              <a:rPr lang="en-US" sz="1400" dirty="0">
                <a:latin typeface="+mn-lt"/>
                <a:hlinkClick r:id="rId6"/>
              </a:rPr>
              <a:t>Homo </a:t>
            </a:r>
            <a:r>
              <a:rPr lang="en-US" sz="1400" dirty="0" err="1">
                <a:latin typeface="+mn-lt"/>
                <a:hlinkClick r:id="rId6"/>
              </a:rPr>
              <a:t>Decepticus</a:t>
            </a:r>
            <a:r>
              <a:rPr lang="en-US" sz="1400" dirty="0">
                <a:latin typeface="+mn-lt"/>
              </a:rPr>
              <a:t>” on the Cautionary Tales podcast.</a:t>
            </a:r>
          </a:p>
        </p:txBody>
      </p:sp>
    </p:spTree>
    <p:extLst>
      <p:ext uri="{BB962C8B-B14F-4D97-AF65-F5344CB8AC3E}">
        <p14:creationId xmlns:p14="http://schemas.microsoft.com/office/powerpoint/2010/main" val="3000383504"/>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54798-CE2F-5A8B-4DA7-037A067916D1}"/>
              </a:ext>
            </a:extLst>
          </p:cNvPr>
          <p:cNvSpPr>
            <a:spLocks noGrp="1"/>
          </p:cNvSpPr>
          <p:nvPr>
            <p:ph type="title"/>
          </p:nvPr>
        </p:nvSpPr>
        <p:spPr/>
        <p:txBody>
          <a:bodyPr/>
          <a:lstStyle/>
          <a:p>
            <a:r>
              <a:rPr lang="en-US" dirty="0"/>
              <a:t>Piltdown Man Goes Down</a:t>
            </a:r>
          </a:p>
        </p:txBody>
      </p:sp>
      <p:sp>
        <p:nvSpPr>
          <p:cNvPr id="3" name="Content Placeholder 2">
            <a:extLst>
              <a:ext uri="{FF2B5EF4-FFF2-40B4-BE49-F238E27FC236}">
                <a16:creationId xmlns:a16="http://schemas.microsoft.com/office/drawing/2014/main" id="{E2FED104-70F8-D380-3A82-BF6DE9A3CF02}"/>
              </a:ext>
            </a:extLst>
          </p:cNvPr>
          <p:cNvSpPr>
            <a:spLocks noGrp="1"/>
          </p:cNvSpPr>
          <p:nvPr>
            <p:ph idx="1"/>
          </p:nvPr>
        </p:nvSpPr>
        <p:spPr/>
        <p:txBody>
          <a:bodyPr>
            <a:normAutofit fontScale="92500" lnSpcReduction="10000"/>
          </a:bodyPr>
          <a:lstStyle/>
          <a:p>
            <a:r>
              <a:rPr lang="en-US" sz="2000" dirty="0"/>
              <a:t>There were skeptics of Piltdown Man from the very beginning.</a:t>
            </a:r>
          </a:p>
          <a:p>
            <a:pPr lvl="1"/>
            <a:r>
              <a:rPr lang="en-US" sz="1800" dirty="0"/>
              <a:t>It was strange that he found two almost complete skulls and no other bones.</a:t>
            </a:r>
          </a:p>
          <a:p>
            <a:r>
              <a:rPr lang="en-US" sz="2000" dirty="0"/>
              <a:t>Over the years skepticism grew.</a:t>
            </a:r>
          </a:p>
          <a:p>
            <a:pPr lvl="1"/>
            <a:r>
              <a:rPr lang="en-US" sz="1800" dirty="0"/>
              <a:t>Further fossils favored the “diet first” model of evolution, in which humans evolved a smaller jaw before a larger brain.</a:t>
            </a:r>
          </a:p>
          <a:p>
            <a:pPr lvl="1"/>
            <a:r>
              <a:rPr lang="en-US" sz="1800" dirty="0"/>
              <a:t>No further fossils resembling Piltdown Man were ever found.  </a:t>
            </a:r>
          </a:p>
          <a:p>
            <a:pPr lvl="1"/>
            <a:r>
              <a:rPr lang="en-US" sz="1800" dirty="0"/>
              <a:t>All other primitive fossils were found in Africa.</a:t>
            </a:r>
          </a:p>
          <a:p>
            <a:r>
              <a:rPr lang="en-US" sz="2000" dirty="0"/>
              <a:t>In 1953, and investigation by </a:t>
            </a:r>
            <a:r>
              <a:rPr lang="en-US" sz="1800" dirty="0"/>
              <a:t>Kenneth Oakly, J.S. Weiner, and W.E. Le Gros Clark at the British Museum showed</a:t>
            </a:r>
          </a:p>
          <a:p>
            <a:pPr lvl="1"/>
            <a:r>
              <a:rPr lang="en-US" sz="1600" dirty="0"/>
              <a:t>The fossil was a forgery consisting of a human cranium, ape jaw, and ape teeth that had been filed down.  </a:t>
            </a:r>
          </a:p>
          <a:p>
            <a:pPr lvl="1"/>
            <a:r>
              <a:rPr lang="en-US" sz="1600" dirty="0"/>
              <a:t>The fragments had been discolored to make them look older than they were.</a:t>
            </a:r>
          </a:p>
          <a:p>
            <a:r>
              <a:rPr lang="en-US" sz="1800" dirty="0"/>
              <a:t>For years, debate raged over who exactly had perpetrated the hoax, but an </a:t>
            </a:r>
            <a:r>
              <a:rPr lang="en-US" sz="1800" dirty="0">
                <a:hlinkClick r:id="rId2"/>
              </a:rPr>
              <a:t>extensive study in 2016 </a:t>
            </a:r>
            <a:r>
              <a:rPr lang="en-US" sz="1800" dirty="0"/>
              <a:t>showed it was almost certainly Dawson himself. </a:t>
            </a:r>
          </a:p>
          <a:p>
            <a:pPr lvl="1"/>
            <a:r>
              <a:rPr lang="en-US" sz="1500" dirty="0"/>
              <a:t>It turns out he had a long history of “discovering” interesting artifacts with questionable provenance.</a:t>
            </a:r>
          </a:p>
          <a:p>
            <a:pPr lvl="1"/>
            <a:r>
              <a:rPr lang="en-US" sz="1500" dirty="0"/>
              <a:t>Somehow everyone had missed this. </a:t>
            </a:r>
          </a:p>
          <a:p>
            <a:r>
              <a:rPr lang="en-US" sz="1800" dirty="0"/>
              <a:t>The lesson is that scientist can be overly trusting and should at least be open to the possibility of outright fraud rather than error.</a:t>
            </a:r>
          </a:p>
        </p:txBody>
      </p:sp>
      <p:sp>
        <p:nvSpPr>
          <p:cNvPr id="4" name="Date Placeholder 3">
            <a:extLst>
              <a:ext uri="{FF2B5EF4-FFF2-40B4-BE49-F238E27FC236}">
                <a16:creationId xmlns:a16="http://schemas.microsoft.com/office/drawing/2014/main" id="{FB8D09C1-93F0-6780-90AD-A100A8D65A7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F95CF60-1932-4C2A-F4B8-ECA83346DB52}"/>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C07F4437-ADA9-C406-0754-C42914FF1BCC}"/>
              </a:ext>
            </a:extLst>
          </p:cNvPr>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spTree>
    <p:extLst>
      <p:ext uri="{BB962C8B-B14F-4D97-AF65-F5344CB8AC3E}">
        <p14:creationId xmlns:p14="http://schemas.microsoft.com/office/powerpoint/2010/main" val="866422224"/>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96BE-DE54-2FCC-06EA-FCA5A6BF901A}"/>
              </a:ext>
            </a:extLst>
          </p:cNvPr>
          <p:cNvSpPr>
            <a:spLocks noGrp="1"/>
          </p:cNvSpPr>
          <p:nvPr>
            <p:ph type="title"/>
          </p:nvPr>
        </p:nvSpPr>
        <p:spPr/>
        <p:txBody>
          <a:bodyPr/>
          <a:lstStyle/>
          <a:p>
            <a:r>
              <a:rPr lang="en-US" dirty="0"/>
              <a:t>Scientific Publications by AI (Mackenzie Reilly)</a:t>
            </a:r>
          </a:p>
        </p:txBody>
      </p:sp>
      <p:sp>
        <p:nvSpPr>
          <p:cNvPr id="3" name="Content Placeholder 2">
            <a:extLst>
              <a:ext uri="{FF2B5EF4-FFF2-40B4-BE49-F238E27FC236}">
                <a16:creationId xmlns:a16="http://schemas.microsoft.com/office/drawing/2014/main" id="{4A21EE81-5100-652D-7A4A-7C75C8B40E1A}"/>
              </a:ext>
            </a:extLst>
          </p:cNvPr>
          <p:cNvSpPr>
            <a:spLocks noGrp="1"/>
          </p:cNvSpPr>
          <p:nvPr>
            <p:ph idx="1"/>
          </p:nvPr>
        </p:nvSpPr>
        <p:spPr/>
        <p:txBody>
          <a:bodyPr>
            <a:normAutofit/>
          </a:bodyPr>
          <a:lstStyle/>
          <a:p>
            <a:r>
              <a:rPr lang="en-US" sz="2000" dirty="0"/>
              <a:t>The use and consequences of AI in scientific publications is VERY important and timely, and it could easily be the basis for an entire class.</a:t>
            </a:r>
          </a:p>
          <a:p>
            <a:r>
              <a:rPr lang="en-US" sz="2000" dirty="0"/>
              <a:t>On the one hand, AI is a powerful tool that will not go away and has the potential to greatly enhance the impact a single person or group can make.  Some recent scientific advances that have benefited from AI include.</a:t>
            </a:r>
          </a:p>
          <a:p>
            <a:pPr lvl="1"/>
            <a:r>
              <a:rPr lang="en-US" sz="1600" dirty="0"/>
              <a:t>AI designed proteins</a:t>
            </a:r>
          </a:p>
          <a:p>
            <a:pPr lvl="1"/>
            <a:r>
              <a:rPr lang="en-US" sz="1600" dirty="0"/>
              <a:t>Simulation on a scale not possible before</a:t>
            </a:r>
          </a:p>
          <a:p>
            <a:pPr lvl="1"/>
            <a:r>
              <a:rPr lang="en-US" sz="1600" dirty="0"/>
              <a:t>The development of “cool copper cavities” for particle acceleration. </a:t>
            </a:r>
          </a:p>
          <a:p>
            <a:pPr lvl="1"/>
            <a:r>
              <a:rPr lang="en-US" sz="1600" dirty="0"/>
              <a:t>AI-enhance drug discovery.</a:t>
            </a:r>
          </a:p>
          <a:p>
            <a:pPr lvl="1"/>
            <a:r>
              <a:rPr lang="en-US" sz="1600" dirty="0"/>
              <a:t>AI has even generated at least one </a:t>
            </a:r>
            <a:r>
              <a:rPr lang="en-US" sz="1600" dirty="0">
                <a:hlinkClick r:id="rId2"/>
              </a:rPr>
              <a:t>complete, peer reviewed paper entirely on its own</a:t>
            </a:r>
            <a:r>
              <a:rPr lang="en-US" sz="1600" dirty="0"/>
              <a:t>.</a:t>
            </a:r>
          </a:p>
          <a:p>
            <a:r>
              <a:rPr lang="en-US" sz="2000" dirty="0"/>
              <a:t>On the other hand, AI can be used to generate substandard publications in the interest of padding one’s CV.</a:t>
            </a:r>
          </a:p>
          <a:p>
            <a:pPr lvl="1"/>
            <a:r>
              <a:rPr lang="en-US" sz="1800" dirty="0"/>
              <a:t>In </a:t>
            </a:r>
            <a:r>
              <a:rPr lang="en-US" sz="1800" dirty="0">
                <a:hlinkClick r:id="rId3"/>
              </a:rPr>
              <a:t>this case in point</a:t>
            </a:r>
            <a:r>
              <a:rPr lang="en-US" sz="1800" dirty="0"/>
              <a:t>, AI generated letters were being sent to the editors of journals.</a:t>
            </a:r>
          </a:p>
        </p:txBody>
      </p:sp>
      <p:sp>
        <p:nvSpPr>
          <p:cNvPr id="4" name="Date Placeholder 3">
            <a:extLst>
              <a:ext uri="{FF2B5EF4-FFF2-40B4-BE49-F238E27FC236}">
                <a16:creationId xmlns:a16="http://schemas.microsoft.com/office/drawing/2014/main" id="{1C9A7821-EBCD-C566-B91C-3DC2BCB3940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89BE0AFB-0714-FB29-E1CF-A6A3074E8FB2}"/>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66E6C055-B181-45BA-B95E-10146EDAFBF7}"/>
              </a:ext>
            </a:extLst>
          </p:cNvPr>
          <p:cNvSpPr>
            <a:spLocks noGrp="1"/>
          </p:cNvSpPr>
          <p:nvPr>
            <p:ph type="sldNum" sz="quarter" idx="12"/>
          </p:nvPr>
        </p:nvSpPr>
        <p:spPr/>
        <p:txBody>
          <a:bodyPr/>
          <a:lstStyle/>
          <a:p>
            <a:pPr>
              <a:defRPr/>
            </a:pPr>
            <a:fld id="{BCA26155-0DCC-45D2-90B6-32F65F3F6C0F}" type="slidenum">
              <a:rPr lang="en-US" smtClean="0"/>
              <a:pPr>
                <a:defRPr/>
              </a:pPr>
              <a:t>8</a:t>
            </a:fld>
            <a:endParaRPr lang="en-US"/>
          </a:p>
        </p:txBody>
      </p:sp>
    </p:spTree>
    <p:extLst>
      <p:ext uri="{BB962C8B-B14F-4D97-AF65-F5344CB8AC3E}">
        <p14:creationId xmlns:p14="http://schemas.microsoft.com/office/powerpoint/2010/main" val="4005025815"/>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2C656-A20A-0803-143F-AB60E648B7C2}"/>
              </a:ext>
            </a:extLst>
          </p:cNvPr>
          <p:cNvSpPr>
            <a:spLocks noGrp="1"/>
          </p:cNvSpPr>
          <p:nvPr>
            <p:ph type="title"/>
          </p:nvPr>
        </p:nvSpPr>
        <p:spPr/>
        <p:txBody>
          <a:bodyPr/>
          <a:lstStyle/>
          <a:p>
            <a:r>
              <a:rPr lang="en-US" dirty="0"/>
              <a:t>Things Will Only Get More Complicated</a:t>
            </a:r>
          </a:p>
        </p:txBody>
      </p:sp>
      <p:sp>
        <p:nvSpPr>
          <p:cNvPr id="3" name="Content Placeholder 2">
            <a:extLst>
              <a:ext uri="{FF2B5EF4-FFF2-40B4-BE49-F238E27FC236}">
                <a16:creationId xmlns:a16="http://schemas.microsoft.com/office/drawing/2014/main" id="{48A58289-E7F5-D378-C483-98257041D0AA}"/>
              </a:ext>
            </a:extLst>
          </p:cNvPr>
          <p:cNvSpPr>
            <a:spLocks noGrp="1"/>
          </p:cNvSpPr>
          <p:nvPr>
            <p:ph idx="1"/>
          </p:nvPr>
        </p:nvSpPr>
        <p:spPr/>
        <p:txBody>
          <a:bodyPr>
            <a:normAutofit lnSpcReduction="10000"/>
          </a:bodyPr>
          <a:lstStyle/>
          <a:p>
            <a:r>
              <a:rPr lang="en-US" sz="2000" dirty="0"/>
              <a:t>In that example, the letters were of demonstrably poor quality, but quality will improve.</a:t>
            </a:r>
          </a:p>
          <a:p>
            <a:r>
              <a:rPr lang="en-US" sz="2000" dirty="0"/>
              <a:t>You could imagine AI simply digesting existing papers, slightly rewording them, and then publishing them as original, flooding the world with recycled garbage.  </a:t>
            </a:r>
          </a:p>
          <a:p>
            <a:r>
              <a:rPr lang="en-US" sz="2000" dirty="0"/>
              <a:t>The recently announced </a:t>
            </a:r>
            <a:r>
              <a:rPr lang="en-US" sz="2000" dirty="0">
                <a:hlinkClick r:id="rId2"/>
              </a:rPr>
              <a:t>Genesis Mission</a:t>
            </a:r>
            <a:r>
              <a:rPr lang="en-US" sz="2000" dirty="0"/>
              <a:t> – to </a:t>
            </a:r>
            <a:br>
              <a:rPr lang="en-US" sz="2000" dirty="0"/>
            </a:br>
            <a:r>
              <a:rPr lang="en-US" sz="2000" dirty="0"/>
              <a:t>the extent ANYONE understands what it </a:t>
            </a:r>
            <a:br>
              <a:rPr lang="en-US" sz="2000" dirty="0"/>
            </a:br>
            <a:r>
              <a:rPr lang="en-US" sz="2000" dirty="0"/>
              <a:t>actually is! - has as its goal an overarching AI </a:t>
            </a:r>
            <a:br>
              <a:rPr lang="en-US" sz="2000" dirty="0"/>
            </a:br>
            <a:r>
              <a:rPr lang="en-US" sz="2000" dirty="0"/>
              <a:t>platform that will incorporate ALL data from all </a:t>
            </a:r>
            <a:br>
              <a:rPr lang="en-US" sz="2000" dirty="0"/>
            </a:br>
            <a:r>
              <a:rPr lang="en-US" sz="2000" dirty="0"/>
              <a:t>labs in the US and then autonomously do </a:t>
            </a:r>
            <a:br>
              <a:rPr lang="en-US" sz="2000" dirty="0"/>
            </a:br>
            <a:r>
              <a:rPr lang="en-US" sz="2000" dirty="0"/>
              <a:t>analysis and produce results.  </a:t>
            </a:r>
          </a:p>
          <a:p>
            <a:r>
              <a:rPr lang="en-US" sz="2000" dirty="0"/>
              <a:t>There are the worries about the environmental effects of AI, but this is</a:t>
            </a:r>
            <a:br>
              <a:rPr lang="en-US" sz="2000" dirty="0"/>
            </a:br>
            <a:r>
              <a:rPr lang="en-US" sz="2000" dirty="0"/>
              <a:t>(probably?) a small fraction of that.</a:t>
            </a:r>
          </a:p>
          <a:p>
            <a:r>
              <a:rPr lang="en-US" sz="2000" dirty="0"/>
              <a:t>There are bigger questions about the relationship between humans and machines.</a:t>
            </a:r>
          </a:p>
          <a:p>
            <a:r>
              <a:rPr lang="en-US" sz="2000" dirty="0"/>
              <a:t>I don’t have the answers, but these are questions that will loom large for your generation.</a:t>
            </a:r>
          </a:p>
        </p:txBody>
      </p:sp>
      <p:sp>
        <p:nvSpPr>
          <p:cNvPr id="4" name="Date Placeholder 3">
            <a:extLst>
              <a:ext uri="{FF2B5EF4-FFF2-40B4-BE49-F238E27FC236}">
                <a16:creationId xmlns:a16="http://schemas.microsoft.com/office/drawing/2014/main" id="{60264472-0A63-AD87-0D19-8C1C2E3B8481}"/>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8E2FD35B-75BD-1C5E-5DCC-A8248E4F8C17}"/>
              </a:ext>
            </a:extLst>
          </p:cNvPr>
          <p:cNvSpPr>
            <a:spLocks noGrp="1"/>
          </p:cNvSpPr>
          <p:nvPr>
            <p:ph type="ftr" sz="quarter" idx="11"/>
          </p:nvPr>
        </p:nvSpPr>
        <p:spPr/>
        <p:txBody>
          <a:bodyPr/>
          <a:lstStyle/>
          <a:p>
            <a:pPr>
              <a:defRPr/>
            </a:pPr>
            <a:r>
              <a:rPr lang="en-US"/>
              <a:t>Requests</a:t>
            </a:r>
            <a:endParaRPr lang="en-US">
              <a:latin typeface="+mn-lt"/>
            </a:endParaRPr>
          </a:p>
        </p:txBody>
      </p:sp>
      <p:sp>
        <p:nvSpPr>
          <p:cNvPr id="6" name="Slide Number Placeholder 5">
            <a:extLst>
              <a:ext uri="{FF2B5EF4-FFF2-40B4-BE49-F238E27FC236}">
                <a16:creationId xmlns:a16="http://schemas.microsoft.com/office/drawing/2014/main" id="{39744226-072A-F907-2661-7AA686612A6E}"/>
              </a:ext>
            </a:extLst>
          </p:cNvPr>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pic>
        <p:nvPicPr>
          <p:cNvPr id="1026" name="Picture 2" descr="How Big a Deal is the USA's AI Genesis Mission?">
            <a:extLst>
              <a:ext uri="{FF2B5EF4-FFF2-40B4-BE49-F238E27FC236}">
                <a16:creationId xmlns:a16="http://schemas.microsoft.com/office/drawing/2014/main" id="{EADD827D-D0E5-4B67-E98F-F7B0B7EED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514" y="2473778"/>
            <a:ext cx="2547257" cy="1910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052575"/>
      </p:ext>
    </p:extLst>
  </p:cSld>
  <p:clrMapOvr>
    <a:masterClrMapping/>
  </p:clrMapOvr>
  <p:transition>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39010</TotalTime>
  <Words>4576</Words>
  <Application>Microsoft Macintosh PowerPoint</Application>
  <PresentationFormat>On-screen Show (4:3)</PresentationFormat>
  <Paragraphs>364</Paragraphs>
  <Slides>27</Slides>
  <Notes>2</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Times New Roman</vt:lpstr>
      <vt:lpstr>Arial</vt:lpstr>
      <vt:lpstr>Clarity</vt:lpstr>
      <vt:lpstr>Requests</vt:lpstr>
      <vt:lpstr>Arsenic Life (Mariana Perez Martinez)</vt:lpstr>
      <vt:lpstr>“Potato Tree” (Adrian Chen)</vt:lpstr>
      <vt:lpstr>Nuclear Fusion Breakthrough (Aditya Naveen)</vt:lpstr>
      <vt:lpstr>So What was the Result?</vt:lpstr>
      <vt:lpstr>Piltdown Man (Nalin Storer)*</vt:lpstr>
      <vt:lpstr>Piltdown Man Goes Down</vt:lpstr>
      <vt:lpstr>Scientific Publications by AI (Mackenzie Reilly)</vt:lpstr>
      <vt:lpstr>Things Will Only Get More Complicated</vt:lpstr>
      <vt:lpstr>Stanford Prison Experiment (Dakota Becerra and Bianca Escutia)*</vt:lpstr>
      <vt:lpstr>The Aftermath</vt:lpstr>
      <vt:lpstr>Chiropractic (Yushan Fang and Luis Colinres)</vt:lpstr>
      <vt:lpstr>Transfer of Learned Behavior Through Brain Extracts (Havi Yadia)</vt:lpstr>
      <vt:lpstr>Status</vt:lpstr>
      <vt:lpstr>Chernobyl Series (Azul Castillo)</vt:lpstr>
      <vt:lpstr>The HBO Chernobyl Miniseries</vt:lpstr>
      <vt:lpstr>The Guru Fallacy (Emily Hines)</vt:lpstr>
      <vt:lpstr>Don’t be Fooled By Jargon</vt:lpstr>
      <vt:lpstr>Egg Cholesterol and Heart Problems (Matthew Hecomovich)</vt:lpstr>
      <vt:lpstr>What Went Wrong and What Can We Learn?</vt:lpstr>
      <vt:lpstr>Male Housework and Divorce (Kaitly Rist)</vt:lpstr>
      <vt:lpstr>MKUltra (Julian Quiroz)</vt:lpstr>
      <vt:lpstr>MKUltra (cont’d)</vt:lpstr>
      <vt:lpstr>CRISPR Genome Therapy (Silvia Pujol)</vt:lpstr>
      <vt:lpstr>First Success of CRISPR-Cas9 Editing</vt:lpstr>
      <vt:lpstr>Hermansky-Pudlak Syndrome (Kelly Zhang)</vt:lpstr>
      <vt:lpstr>Falsifying HIV/AIDS Research (Giselle Cabello)</vt:lpstr>
    </vt:vector>
  </TitlesOfParts>
  <Company>Fermilab Beams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J Prebys</cp:lastModifiedBy>
  <cp:revision>1197</cp:revision>
  <cp:lastPrinted>2025-02-27T22:51:20Z</cp:lastPrinted>
  <dcterms:created xsi:type="dcterms:W3CDTF">2003-06-24T14:15:57Z</dcterms:created>
  <dcterms:modified xsi:type="dcterms:W3CDTF">2025-12-03T18:35:15Z</dcterms:modified>
</cp:coreProperties>
</file>